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8" r:id="rId2"/>
    <p:sldId id="270" r:id="rId3"/>
    <p:sldId id="271" r:id="rId4"/>
    <p:sldId id="272" r:id="rId5"/>
    <p:sldId id="275" r:id="rId6"/>
    <p:sldId id="276" r:id="rId7"/>
    <p:sldId id="277" r:id="rId8"/>
    <p:sldId id="278" r:id="rId9"/>
    <p:sldId id="287" r:id="rId10"/>
    <p:sldId id="279" r:id="rId11"/>
    <p:sldId id="280" r:id="rId12"/>
    <p:sldId id="303" r:id="rId13"/>
    <p:sldId id="288" r:id="rId14"/>
    <p:sldId id="296" r:id="rId15"/>
    <p:sldId id="297" r:id="rId16"/>
    <p:sldId id="289" r:id="rId17"/>
    <p:sldId id="281" r:id="rId18"/>
    <p:sldId id="282" r:id="rId19"/>
    <p:sldId id="283" r:id="rId20"/>
    <p:sldId id="300" r:id="rId21"/>
    <p:sldId id="284" r:id="rId22"/>
    <p:sldId id="286" r:id="rId23"/>
    <p:sldId id="294" r:id="rId24"/>
    <p:sldId id="285" r:id="rId25"/>
    <p:sldId id="292" r:id="rId26"/>
    <p:sldId id="295" r:id="rId27"/>
    <p:sldId id="293" r:id="rId28"/>
  </p:sldIdLst>
  <p:sldSz cx="9144000" cy="6858000" type="screen4x3"/>
  <p:notesSz cx="6797675" cy="9769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1FF8CE-3EB7-4A64-BAFC-E6E7DE07D06B}">
          <p14:sldIdLst>
            <p14:sldId id="268"/>
            <p14:sldId id="270"/>
            <p14:sldId id="271"/>
            <p14:sldId id="272"/>
            <p14:sldId id="275"/>
            <p14:sldId id="276"/>
            <p14:sldId id="277"/>
            <p14:sldId id="278"/>
          </p14:sldIdLst>
        </p14:section>
        <p14:section name="Untitled Section" id="{DD0C3FB1-FF3F-4E9D-A687-1E4DE7F2FD07}">
          <p14:sldIdLst>
            <p14:sldId id="287"/>
            <p14:sldId id="279"/>
            <p14:sldId id="280"/>
            <p14:sldId id="303"/>
            <p14:sldId id="288"/>
            <p14:sldId id="296"/>
            <p14:sldId id="297"/>
            <p14:sldId id="289"/>
            <p14:sldId id="281"/>
            <p14:sldId id="282"/>
            <p14:sldId id="283"/>
            <p14:sldId id="300"/>
            <p14:sldId id="284"/>
            <p14:sldId id="286"/>
            <p14:sldId id="294"/>
            <p14:sldId id="285"/>
            <p14:sldId id="292"/>
            <p14:sldId id="295"/>
            <p14:sldId id="2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94660"/>
  </p:normalViewPr>
  <p:slideViewPr>
    <p:cSldViewPr>
      <p:cViewPr>
        <p:scale>
          <a:sx n="107" d="100"/>
          <a:sy n="107" d="100"/>
        </p:scale>
        <p:origin x="-3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889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88950"/>
          </a:xfrm>
          <a:prstGeom prst="rect">
            <a:avLst/>
          </a:prstGeom>
        </p:spPr>
        <p:txBody>
          <a:bodyPr vert="horz" lIns="91440" tIns="45720" rIns="91440" bIns="45720" rtlCol="0"/>
          <a:lstStyle>
            <a:lvl1pPr algn="r">
              <a:defRPr sz="1200"/>
            </a:lvl1pPr>
          </a:lstStyle>
          <a:p>
            <a:fld id="{97025BCC-3EB1-0144-8016-2B3D2E7C7B07}" type="datetimeFigureOut">
              <a:rPr lang="en-US" smtClean="0"/>
              <a:t>3/14/2016</a:t>
            </a:fld>
            <a:endParaRPr lang="en-US"/>
          </a:p>
        </p:txBody>
      </p:sp>
      <p:sp>
        <p:nvSpPr>
          <p:cNvPr id="4" name="Footer Placeholder 3"/>
          <p:cNvSpPr>
            <a:spLocks noGrp="1"/>
          </p:cNvSpPr>
          <p:nvPr>
            <p:ph type="ftr" sz="quarter" idx="2"/>
          </p:nvPr>
        </p:nvSpPr>
        <p:spPr>
          <a:xfrm>
            <a:off x="0" y="9278938"/>
            <a:ext cx="2946400" cy="4889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278938"/>
            <a:ext cx="2946400" cy="488950"/>
          </a:xfrm>
          <a:prstGeom prst="rect">
            <a:avLst/>
          </a:prstGeom>
        </p:spPr>
        <p:txBody>
          <a:bodyPr vert="horz" lIns="91440" tIns="45720" rIns="91440" bIns="45720" rtlCol="0" anchor="b"/>
          <a:lstStyle>
            <a:lvl1pPr algn="r">
              <a:defRPr sz="1200"/>
            </a:lvl1pPr>
          </a:lstStyle>
          <a:p>
            <a:fld id="{553E320E-4128-3C41-A5AA-0205526A3D04}" type="slidenum">
              <a:rPr lang="en-US" smtClean="0"/>
              <a:t>‹#›</a:t>
            </a:fld>
            <a:endParaRPr lang="en-US"/>
          </a:p>
        </p:txBody>
      </p:sp>
    </p:spTree>
    <p:extLst>
      <p:ext uri="{BB962C8B-B14F-4D97-AF65-F5344CB8AC3E}">
        <p14:creationId xmlns:p14="http://schemas.microsoft.com/office/powerpoint/2010/main" val="2921911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88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88474"/>
          </a:xfrm>
          <a:prstGeom prst="rect">
            <a:avLst/>
          </a:prstGeom>
        </p:spPr>
        <p:txBody>
          <a:bodyPr vert="horz" lIns="91440" tIns="45720" rIns="91440" bIns="45720" rtlCol="0"/>
          <a:lstStyle>
            <a:lvl1pPr algn="r">
              <a:defRPr sz="1200"/>
            </a:lvl1pPr>
          </a:lstStyle>
          <a:p>
            <a:fld id="{70EA2864-66BF-4FCB-A126-870BED0B640B}" type="datetimeFigureOut">
              <a:rPr lang="en-GB" smtClean="0"/>
              <a:t>14/03/2016</a:t>
            </a:fld>
            <a:endParaRPr lang="en-GB"/>
          </a:p>
        </p:txBody>
      </p:sp>
      <p:sp>
        <p:nvSpPr>
          <p:cNvPr id="4" name="Slide Image Placeholder 3"/>
          <p:cNvSpPr>
            <a:spLocks noGrp="1" noRot="1" noChangeAspect="1"/>
          </p:cNvSpPr>
          <p:nvPr>
            <p:ph type="sldImg" idx="2"/>
          </p:nvPr>
        </p:nvSpPr>
        <p:spPr>
          <a:xfrm>
            <a:off x="957263" y="733425"/>
            <a:ext cx="4883150" cy="36623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40501"/>
            <a:ext cx="5438140" cy="43962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79306"/>
            <a:ext cx="2945659" cy="48847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279306"/>
            <a:ext cx="2945659" cy="488474"/>
          </a:xfrm>
          <a:prstGeom prst="rect">
            <a:avLst/>
          </a:prstGeom>
        </p:spPr>
        <p:txBody>
          <a:bodyPr vert="horz" lIns="91440" tIns="45720" rIns="91440" bIns="45720" rtlCol="0" anchor="b"/>
          <a:lstStyle>
            <a:lvl1pPr algn="r">
              <a:defRPr sz="1200"/>
            </a:lvl1pPr>
          </a:lstStyle>
          <a:p>
            <a:fld id="{505741B0-F87C-4F55-98B1-396ADE11FF1E}" type="slidenum">
              <a:rPr lang="en-GB" smtClean="0"/>
              <a:t>‹#›</a:t>
            </a:fld>
            <a:endParaRPr lang="en-GB"/>
          </a:p>
        </p:txBody>
      </p:sp>
    </p:spTree>
    <p:extLst>
      <p:ext uri="{BB962C8B-B14F-4D97-AF65-F5344CB8AC3E}">
        <p14:creationId xmlns:p14="http://schemas.microsoft.com/office/powerpoint/2010/main" val="151122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5741B0-F87C-4F55-98B1-396ADE11FF1E}" type="slidenum">
              <a:rPr lang="en-GB" smtClean="0"/>
              <a:t>13</a:t>
            </a:fld>
            <a:endParaRPr lang="en-GB"/>
          </a:p>
        </p:txBody>
      </p:sp>
    </p:spTree>
    <p:extLst>
      <p:ext uri="{BB962C8B-B14F-4D97-AF65-F5344CB8AC3E}">
        <p14:creationId xmlns:p14="http://schemas.microsoft.com/office/powerpoint/2010/main" val="3878601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19369A-C0C0-4C46-A078-6FD079B62C27}" type="datetimeFigureOut">
              <a:rPr lang="en-GB" smtClean="0"/>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105720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19369A-C0C0-4C46-A078-6FD079B62C27}" type="datetimeFigureOut">
              <a:rPr lang="en-GB" smtClean="0"/>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420640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19369A-C0C0-4C46-A078-6FD079B62C27}" type="datetimeFigureOut">
              <a:rPr lang="en-GB" smtClean="0"/>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413969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19369A-C0C0-4C46-A078-6FD079B62C27}" type="datetimeFigureOut">
              <a:rPr lang="en-GB" smtClean="0"/>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162768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19369A-C0C0-4C46-A078-6FD079B62C27}" type="datetimeFigureOut">
              <a:rPr lang="en-GB" smtClean="0"/>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380178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19369A-C0C0-4C46-A078-6FD079B62C27}" type="datetimeFigureOut">
              <a:rPr lang="en-GB" smtClean="0"/>
              <a:t>14/03/2016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133906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19369A-C0C0-4C46-A078-6FD079B62C27}" type="datetimeFigureOut">
              <a:rPr lang="en-GB" smtClean="0"/>
              <a:t>14/03/2016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201733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19369A-C0C0-4C46-A078-6FD079B62C27}" type="datetimeFigureOut">
              <a:rPr lang="en-GB" smtClean="0"/>
              <a:t>14/03/2016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179390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9369A-C0C0-4C46-A078-6FD079B62C27}" type="datetimeFigureOut">
              <a:rPr lang="en-GB" smtClean="0"/>
              <a:t>14/03/2016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258699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9369A-C0C0-4C46-A078-6FD079B62C27}" type="datetimeFigureOut">
              <a:rPr lang="en-GB" smtClean="0"/>
              <a:t>14/03/2016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23869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9369A-C0C0-4C46-A078-6FD079B62C27}" type="datetimeFigureOut">
              <a:rPr lang="en-GB" smtClean="0"/>
              <a:t>14/03/2016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1DC84B-0230-4B35-AFFD-0BFA00DC58FA}" type="slidenum">
              <a:rPr lang="en-GB" smtClean="0"/>
              <a:t>‹#›</a:t>
            </a:fld>
            <a:endParaRPr lang="en-GB"/>
          </a:p>
        </p:txBody>
      </p:sp>
    </p:spTree>
    <p:extLst>
      <p:ext uri="{BB962C8B-B14F-4D97-AF65-F5344CB8AC3E}">
        <p14:creationId xmlns:p14="http://schemas.microsoft.com/office/powerpoint/2010/main" val="192609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9369A-C0C0-4C46-A078-6FD079B62C27}" type="datetimeFigureOut">
              <a:rPr lang="en-GB" smtClean="0"/>
              <a:t>14/03/2016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DC84B-0230-4B35-AFFD-0BFA00DC58FA}" type="slidenum">
              <a:rPr lang="en-GB" smtClean="0"/>
              <a:t>‹#›</a:t>
            </a:fld>
            <a:endParaRPr lang="en-GB"/>
          </a:p>
        </p:txBody>
      </p:sp>
    </p:spTree>
    <p:extLst>
      <p:ext uri="{BB962C8B-B14F-4D97-AF65-F5344CB8AC3E}">
        <p14:creationId xmlns:p14="http://schemas.microsoft.com/office/powerpoint/2010/main" val="7044653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Holy Trinity Catholic School</a:t>
            </a:r>
            <a:br>
              <a:rPr lang="en-GB" dirty="0" smtClean="0"/>
            </a:br>
            <a:r>
              <a:rPr lang="en-GB" dirty="0" err="1" smtClean="0"/>
              <a:t>Headteacher’s</a:t>
            </a:r>
            <a:r>
              <a:rPr lang="en-GB" dirty="0" smtClean="0"/>
              <a:t> Report to Governors</a:t>
            </a:r>
            <a:br>
              <a:rPr lang="en-GB" dirty="0" smtClean="0"/>
            </a:br>
            <a:r>
              <a:rPr lang="en-GB" dirty="0" smtClean="0"/>
              <a:t>Spring 2016</a:t>
            </a:r>
            <a:br>
              <a:rPr lang="en-GB" dirty="0" smtClean="0"/>
            </a:b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endParaRPr lang="en-GB" dirty="0"/>
          </a:p>
        </p:txBody>
      </p:sp>
      <p:pic>
        <p:nvPicPr>
          <p:cNvPr id="1028" name="Picture 4" descr="C:\Users\Admin\Pictures\Year 2\DSC088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132856"/>
            <a:ext cx="6204181"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098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Self-Evaluation- Leadership and Management</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6298202"/>
              </p:ext>
            </p:extLst>
          </p:nvPr>
        </p:nvGraphicFramePr>
        <p:xfrm>
          <a:off x="468313" y="1125538"/>
          <a:ext cx="8229600" cy="1651000"/>
        </p:xfrm>
        <a:graphic>
          <a:graphicData uri="http://schemas.openxmlformats.org/drawingml/2006/table">
            <a:tbl>
              <a:tblPr firstRow="1" bandRow="1">
                <a:tableStyleId>{5C22544A-7EE6-4342-B048-85BDC9FD1C3A}</a:tableStyleId>
              </a:tblPr>
              <a:tblGrid>
                <a:gridCol w="2159471"/>
                <a:gridCol w="1512168"/>
                <a:gridCol w="1296144"/>
                <a:gridCol w="1890217"/>
                <a:gridCol w="1371600"/>
              </a:tblGrid>
              <a:tr h="370840">
                <a:tc>
                  <a:txBody>
                    <a:bodyPr/>
                    <a:lstStyle/>
                    <a:p>
                      <a:r>
                        <a:rPr lang="en-GB" dirty="0" smtClean="0"/>
                        <a:t>Area</a:t>
                      </a:r>
                      <a:endParaRPr lang="en-GB" dirty="0"/>
                    </a:p>
                  </a:txBody>
                  <a:tcPr/>
                </a:tc>
                <a:tc>
                  <a:txBody>
                    <a:bodyPr/>
                    <a:lstStyle/>
                    <a:p>
                      <a:r>
                        <a:rPr lang="en-GB" dirty="0" smtClean="0"/>
                        <a:t>Grade</a:t>
                      </a:r>
                      <a:endParaRPr lang="en-GB" dirty="0"/>
                    </a:p>
                  </a:txBody>
                  <a:tcPr/>
                </a:tc>
                <a:tc gridSpan="3">
                  <a:txBody>
                    <a:bodyPr/>
                    <a:lstStyle/>
                    <a:p>
                      <a:endParaRPr lang="en-GB" dirty="0"/>
                    </a:p>
                  </a:txBody>
                  <a:tcPr/>
                </a:tc>
                <a:tc hMerge="1">
                  <a:txBody>
                    <a:bodyPr/>
                    <a:lstStyle/>
                    <a:p>
                      <a:endParaRPr lang="en-GB"/>
                    </a:p>
                  </a:txBody>
                  <a:tcPr/>
                </a:tc>
                <a:tc hMerge="1">
                  <a:txBody>
                    <a:bodyPr/>
                    <a:lstStyle/>
                    <a:p>
                      <a:endParaRPr lang="en-GB"/>
                    </a:p>
                  </a:txBody>
                  <a:tcPr/>
                </a:tc>
              </a:tr>
              <a:tr h="370840">
                <a:tc>
                  <a:txBody>
                    <a:bodyPr/>
                    <a:lstStyle/>
                    <a:p>
                      <a:endParaRPr lang="en-GB" dirty="0"/>
                    </a:p>
                  </a:txBody>
                  <a:tcPr/>
                </a:tc>
                <a:tc>
                  <a:txBody>
                    <a:bodyPr/>
                    <a:lstStyle/>
                    <a:p>
                      <a:r>
                        <a:rPr lang="en-GB" dirty="0" smtClean="0"/>
                        <a:t>outstanding</a:t>
                      </a:r>
                      <a:endParaRPr lang="en-GB" dirty="0"/>
                    </a:p>
                  </a:txBody>
                  <a:tcPr/>
                </a:tc>
                <a:tc>
                  <a:txBody>
                    <a:bodyPr/>
                    <a:lstStyle/>
                    <a:p>
                      <a:r>
                        <a:rPr lang="en-GB" dirty="0" smtClean="0"/>
                        <a:t>Good</a:t>
                      </a:r>
                      <a:endParaRPr lang="en-GB" dirty="0"/>
                    </a:p>
                  </a:txBody>
                  <a:tcPr/>
                </a:tc>
                <a:tc>
                  <a:txBody>
                    <a:bodyPr/>
                    <a:lstStyle/>
                    <a:p>
                      <a:r>
                        <a:rPr lang="en-GB" dirty="0" smtClean="0"/>
                        <a:t>Requires improvement</a:t>
                      </a:r>
                      <a:endParaRPr lang="en-GB" dirty="0"/>
                    </a:p>
                  </a:txBody>
                  <a:tcPr/>
                </a:tc>
                <a:tc>
                  <a:txBody>
                    <a:bodyPr/>
                    <a:lstStyle/>
                    <a:p>
                      <a:r>
                        <a:rPr lang="en-GB" dirty="0" smtClean="0"/>
                        <a:t>Inadequate</a:t>
                      </a:r>
                      <a:endParaRPr lang="en-GB" dirty="0"/>
                    </a:p>
                  </a:txBody>
                  <a:tcPr/>
                </a:tc>
              </a:tr>
              <a:tr h="370840">
                <a:tc>
                  <a:txBody>
                    <a:bodyPr/>
                    <a:lstStyle/>
                    <a:p>
                      <a:r>
                        <a:rPr lang="en-GB" dirty="0" smtClean="0"/>
                        <a:t>Leadership and Management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a:t>
                      </a:r>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5" name="TextBox 4"/>
          <p:cNvSpPr txBox="1"/>
          <p:nvPr/>
        </p:nvSpPr>
        <p:spPr>
          <a:xfrm>
            <a:off x="395536" y="2917011"/>
            <a:ext cx="8424936" cy="3785652"/>
          </a:xfrm>
          <a:prstGeom prst="rect">
            <a:avLst/>
          </a:prstGeom>
          <a:noFill/>
        </p:spPr>
        <p:txBody>
          <a:bodyPr wrap="square" rtlCol="0">
            <a:spAutoFit/>
          </a:bodyPr>
          <a:lstStyle/>
          <a:p>
            <a:r>
              <a:rPr lang="en-GB" sz="1200" dirty="0" smtClean="0"/>
              <a:t>Strengths</a:t>
            </a:r>
          </a:p>
          <a:p>
            <a:pPr marL="171450" indent="-171450">
              <a:buFont typeface="Arial" panose="020B0604020202020204" pitchFamily="34" charset="0"/>
              <a:buChar char="•"/>
            </a:pPr>
            <a:r>
              <a:rPr lang="en-GB" sz="1200" dirty="0" smtClean="0"/>
              <a:t>Robust yet supportive performance management system- teaching and its impact on learning is evaluated formally each term.</a:t>
            </a:r>
          </a:p>
          <a:p>
            <a:pPr marL="171450" indent="-171450">
              <a:buFont typeface="Arial" panose="020B0604020202020204" pitchFamily="34" charset="0"/>
              <a:buChar char="•"/>
            </a:pPr>
            <a:r>
              <a:rPr lang="en-GB" sz="1200" dirty="0" smtClean="0"/>
              <a:t>Development of middle leaders</a:t>
            </a:r>
          </a:p>
          <a:p>
            <a:pPr marL="171450" indent="-171450">
              <a:buFont typeface="Arial" panose="020B0604020202020204" pitchFamily="34" charset="0"/>
              <a:buChar char="•"/>
            </a:pPr>
            <a:r>
              <a:rPr lang="en-GB" sz="1200" dirty="0" smtClean="0"/>
              <a:t>Pupils’ attainment and achievement- monitored termly to ensure high standards are sustained and improved on.</a:t>
            </a:r>
          </a:p>
          <a:p>
            <a:pPr marL="171450" indent="-171450">
              <a:buFont typeface="Arial" panose="020B0604020202020204" pitchFamily="34" charset="0"/>
              <a:buChar char="•"/>
            </a:pPr>
            <a:r>
              <a:rPr lang="en-GB" sz="1200" dirty="0" smtClean="0"/>
              <a:t>The school’s development plan is focussed and identifies the school’s many strengths and provides a perceptive view of areas for further development.</a:t>
            </a:r>
          </a:p>
          <a:p>
            <a:pPr marL="171450" indent="-171450">
              <a:buFont typeface="Arial" panose="020B0604020202020204" pitchFamily="34" charset="0"/>
              <a:buChar char="•"/>
            </a:pPr>
            <a:r>
              <a:rPr lang="en-GB" sz="1200" dirty="0" smtClean="0"/>
              <a:t>Audits- This year’s annual H&amp;S, and finance audits have been very good.</a:t>
            </a:r>
          </a:p>
          <a:p>
            <a:pPr marL="171450" indent="-171450">
              <a:buFont typeface="Arial" panose="020B0604020202020204" pitchFamily="34" charset="0"/>
              <a:buChar char="•"/>
            </a:pPr>
            <a:r>
              <a:rPr lang="en-GB" sz="1200" dirty="0" smtClean="0"/>
              <a:t>Staff well being survey was excellent </a:t>
            </a:r>
          </a:p>
          <a:p>
            <a:pPr marL="171450" indent="-171450">
              <a:buFont typeface="Arial" panose="020B0604020202020204" pitchFamily="34" charset="0"/>
              <a:buChar char="•"/>
            </a:pPr>
            <a:r>
              <a:rPr lang="en-GB" sz="1200" dirty="0" smtClean="0"/>
              <a:t>Governors’ Impact- Governors continue to closely monitor the school and challenge the Head</a:t>
            </a:r>
          </a:p>
          <a:p>
            <a:pPr marL="171450" indent="-171450">
              <a:buFont typeface="Arial" panose="020B0604020202020204" pitchFamily="34" charset="0"/>
              <a:buChar char="•"/>
            </a:pPr>
            <a:r>
              <a:rPr lang="en-GB" sz="1200" dirty="0" smtClean="0"/>
              <a:t>Strong engagement with families- through the newsletter, coffee mornings, parent questionnaires. Parents feel that their views are valued and used to improve the school further. </a:t>
            </a:r>
          </a:p>
          <a:p>
            <a:pPr marL="171450" indent="-171450">
              <a:buFont typeface="Arial" panose="020B0604020202020204" pitchFamily="34" charset="0"/>
              <a:buChar char="•"/>
            </a:pPr>
            <a:r>
              <a:rPr lang="en-GB" sz="1200" dirty="0" smtClean="0"/>
              <a:t>Pupil voice- New junior leadership team to meet senior leadership team fortnightly for a working lunch, discussing key priorities for the children and school.</a:t>
            </a:r>
          </a:p>
          <a:p>
            <a:endParaRPr lang="en-GB" sz="1200" dirty="0"/>
          </a:p>
          <a:p>
            <a:r>
              <a:rPr lang="en-GB" sz="1200" dirty="0" smtClean="0"/>
              <a:t>Priorities for Improvement</a:t>
            </a:r>
          </a:p>
          <a:p>
            <a:endParaRPr lang="en-GB" sz="1200" dirty="0"/>
          </a:p>
          <a:p>
            <a:r>
              <a:rPr lang="en-GB" sz="1200" dirty="0" smtClean="0"/>
              <a:t>Additional opportunities for families to feed into the school improvement cycle</a:t>
            </a:r>
          </a:p>
          <a:p>
            <a:r>
              <a:rPr lang="en-GB" sz="1200" dirty="0" smtClean="0"/>
              <a:t>Succession planning for SLT</a:t>
            </a:r>
          </a:p>
          <a:p>
            <a:r>
              <a:rPr lang="en-GB" sz="1200" dirty="0" smtClean="0"/>
              <a:t>To improve links with the parish once the new priest has arrived. </a:t>
            </a:r>
          </a:p>
          <a:p>
            <a:endParaRPr lang="en-GB" sz="1200" dirty="0"/>
          </a:p>
        </p:txBody>
      </p:sp>
    </p:spTree>
    <p:extLst>
      <p:ext uri="{BB962C8B-B14F-4D97-AF65-F5344CB8AC3E}">
        <p14:creationId xmlns:p14="http://schemas.microsoft.com/office/powerpoint/2010/main" val="2815787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eadteacher\Pictures\web site\children.jpg"/>
          <p:cNvPicPr>
            <a:picLocks noChangeAspect="1" noChangeArrowheads="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1288579" y="1076739"/>
            <a:ext cx="6840760" cy="45605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a:t>The </a:t>
            </a:r>
            <a:r>
              <a:rPr lang="en-GB" dirty="0" smtClean="0"/>
              <a:t>Outcomes </a:t>
            </a:r>
            <a:r>
              <a:rPr lang="en-GB" dirty="0"/>
              <a:t>of pupils at the school</a:t>
            </a:r>
            <a:br>
              <a:rPr lang="en-GB" dirty="0"/>
            </a:br>
            <a:endParaRPr lang="en-GB" dirty="0"/>
          </a:p>
        </p:txBody>
      </p:sp>
    </p:spTree>
    <p:extLst>
      <p:ext uri="{BB962C8B-B14F-4D97-AF65-F5344CB8AC3E}">
        <p14:creationId xmlns:p14="http://schemas.microsoft.com/office/powerpoint/2010/main" val="111337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 Data for summer 2016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5449909"/>
              </p:ext>
            </p:extLst>
          </p:nvPr>
        </p:nvGraphicFramePr>
        <p:xfrm>
          <a:off x="457200" y="1600200"/>
          <a:ext cx="8229600" cy="3032760"/>
        </p:xfrm>
        <a:graphic>
          <a:graphicData uri="http://schemas.openxmlformats.org/drawingml/2006/table">
            <a:tbl>
              <a:tblPr firstRow="1" bandRow="1">
                <a:tableStyleId>{5C22544A-7EE6-4342-B048-85BDC9FD1C3A}</a:tableStyleId>
              </a:tblPr>
              <a:tblGrid>
                <a:gridCol w="1666528"/>
                <a:gridCol w="2016224"/>
                <a:gridCol w="1515616"/>
                <a:gridCol w="1515616"/>
                <a:gridCol w="1515616"/>
              </a:tblGrid>
              <a:tr h="370840">
                <a:tc>
                  <a:txBody>
                    <a:bodyPr/>
                    <a:lstStyle/>
                    <a:p>
                      <a:endParaRPr lang="en-US" dirty="0"/>
                    </a:p>
                  </a:txBody>
                  <a:tcPr/>
                </a:tc>
                <a:tc gridSpan="4">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r>
                        <a:rPr lang="en-US" dirty="0" smtClean="0"/>
                        <a:t>EYFS</a:t>
                      </a:r>
                      <a:endParaRPr lang="en-US" dirty="0"/>
                    </a:p>
                  </a:txBody>
                  <a:tcPr/>
                </a:tc>
                <a:tc>
                  <a:txBody>
                    <a:bodyPr/>
                    <a:lstStyle/>
                    <a:p>
                      <a:r>
                        <a:rPr lang="en-US" dirty="0" smtClean="0"/>
                        <a:t>GLD</a:t>
                      </a:r>
                      <a:endParaRPr lang="en-US" dirty="0"/>
                    </a:p>
                  </a:txBody>
                  <a:tcPr/>
                </a:tc>
                <a:tc gridSpan="3">
                  <a:txBody>
                    <a:bodyPr/>
                    <a:lstStyle/>
                    <a:p>
                      <a:r>
                        <a:rPr lang="en-US" dirty="0" smtClean="0"/>
                        <a:t>&gt; 83%</a:t>
                      </a:r>
                      <a:endParaRPr lang="en-US" dirty="0"/>
                    </a:p>
                  </a:txBody>
                  <a:tcPr/>
                </a:tc>
                <a:tc hMerge="1">
                  <a:txBody>
                    <a:bodyPr/>
                    <a:lstStyle/>
                    <a:p>
                      <a:endParaRPr lang="en-US"/>
                    </a:p>
                  </a:txBody>
                  <a:tcPr/>
                </a:tc>
                <a:tc hMerge="1">
                  <a:txBody>
                    <a:bodyPr/>
                    <a:lstStyle/>
                    <a:p>
                      <a:endParaRPr lang="en-US"/>
                    </a:p>
                  </a:txBody>
                  <a:tcPr/>
                </a:tc>
              </a:tr>
              <a:tr h="370840">
                <a:tc>
                  <a:txBody>
                    <a:bodyPr/>
                    <a:lstStyle/>
                    <a:p>
                      <a:r>
                        <a:rPr lang="en-US" dirty="0" smtClean="0"/>
                        <a:t>Year 1</a:t>
                      </a:r>
                      <a:endParaRPr lang="en-US" dirty="0"/>
                    </a:p>
                  </a:txBody>
                  <a:tcPr/>
                </a:tc>
                <a:tc>
                  <a:txBody>
                    <a:bodyPr/>
                    <a:lstStyle/>
                    <a:p>
                      <a:r>
                        <a:rPr lang="en-US" dirty="0" smtClean="0"/>
                        <a:t>Phonic Screening</a:t>
                      </a:r>
                    </a:p>
                    <a:p>
                      <a:endParaRPr lang="en-US" dirty="0"/>
                    </a:p>
                  </a:txBody>
                  <a:tcPr/>
                </a:tc>
                <a:tc gridSpan="3">
                  <a:txBody>
                    <a:bodyPr/>
                    <a:lstStyle/>
                    <a:p>
                      <a:r>
                        <a:rPr lang="en-US" dirty="0" smtClean="0"/>
                        <a:t>&gt;80%</a:t>
                      </a:r>
                      <a:endParaRPr lang="en-US" dirty="0"/>
                    </a:p>
                  </a:txBody>
                  <a:tcPr/>
                </a:tc>
                <a:tc hMerge="1">
                  <a:txBody>
                    <a:bodyPr/>
                    <a:lstStyle/>
                    <a:p>
                      <a:endParaRPr lang="en-US"/>
                    </a:p>
                  </a:txBody>
                  <a:tcPr/>
                </a:tc>
                <a:tc hMerge="1">
                  <a:txBody>
                    <a:bodyPr/>
                    <a:lstStyle/>
                    <a:p>
                      <a:endParaRPr lang="en-US"/>
                    </a:p>
                  </a:txBody>
                  <a:tcPr/>
                </a:tc>
              </a:tr>
              <a:tr h="370840">
                <a:tc>
                  <a:txBody>
                    <a:bodyPr/>
                    <a:lstStyle/>
                    <a:p>
                      <a:endParaRPr lang="en-US" dirty="0"/>
                    </a:p>
                  </a:txBody>
                  <a:tcPr/>
                </a:tc>
                <a:tc>
                  <a:txBody>
                    <a:bodyPr/>
                    <a:lstStyle/>
                    <a:p>
                      <a:endParaRPr lang="en-US" dirty="0"/>
                    </a:p>
                  </a:txBody>
                  <a:tcPr/>
                </a:tc>
                <a:tc gridSpan="3">
                  <a:txBody>
                    <a:bodyPr/>
                    <a:lstStyle/>
                    <a:p>
                      <a:r>
                        <a:rPr lang="en-US" dirty="0" smtClean="0"/>
                        <a:t>Reading                Writing                </a:t>
                      </a:r>
                      <a:r>
                        <a:rPr lang="en-US" dirty="0" err="1" smtClean="0"/>
                        <a:t>Maths</a:t>
                      </a:r>
                      <a:endParaRPr lang="en-US" dirty="0"/>
                    </a:p>
                  </a:txBody>
                  <a:tcPr/>
                </a:tc>
                <a:tc hMerge="1">
                  <a:txBody>
                    <a:bodyPr/>
                    <a:lstStyle/>
                    <a:p>
                      <a:endParaRPr lang="en-US"/>
                    </a:p>
                  </a:txBody>
                  <a:tcPr/>
                </a:tc>
                <a:tc hMerge="1">
                  <a:txBody>
                    <a:bodyPr/>
                    <a:lstStyle/>
                    <a:p>
                      <a:endParaRPr lang="en-US"/>
                    </a:p>
                  </a:txBody>
                  <a:tcPr/>
                </a:tc>
              </a:tr>
              <a:tr h="370840">
                <a:tc>
                  <a:txBody>
                    <a:bodyPr/>
                    <a:lstStyle/>
                    <a:p>
                      <a:r>
                        <a:rPr lang="en-US" dirty="0" smtClean="0"/>
                        <a:t>Year 2</a:t>
                      </a:r>
                      <a:endParaRPr lang="en-US" dirty="0"/>
                    </a:p>
                  </a:txBody>
                  <a:tcPr/>
                </a:tc>
                <a:tc>
                  <a:txBody>
                    <a:bodyPr/>
                    <a:lstStyle/>
                    <a:p>
                      <a:r>
                        <a:rPr lang="en-US" dirty="0" err="1" smtClean="0"/>
                        <a:t>Sats</a:t>
                      </a:r>
                      <a:endParaRPr lang="en-US" dirty="0" smtClean="0"/>
                    </a:p>
                    <a:p>
                      <a:endParaRPr lang="en-US" dirty="0"/>
                    </a:p>
                  </a:txBody>
                  <a:tcPr/>
                </a:tc>
                <a:tc>
                  <a:txBody>
                    <a:bodyPr/>
                    <a:lstStyle/>
                    <a:p>
                      <a:r>
                        <a:rPr lang="en-US" dirty="0" smtClean="0"/>
                        <a:t>92%</a:t>
                      </a:r>
                      <a:endParaRPr lang="en-US" dirty="0"/>
                    </a:p>
                  </a:txBody>
                  <a:tcPr/>
                </a:tc>
                <a:tc>
                  <a:txBody>
                    <a:bodyPr/>
                    <a:lstStyle/>
                    <a:p>
                      <a:r>
                        <a:rPr lang="en-US" dirty="0" smtClean="0"/>
                        <a:t>88%</a:t>
                      </a:r>
                      <a:endParaRPr lang="en-US" dirty="0"/>
                    </a:p>
                  </a:txBody>
                  <a:tcPr/>
                </a:tc>
                <a:tc>
                  <a:txBody>
                    <a:bodyPr/>
                    <a:lstStyle/>
                    <a:p>
                      <a:r>
                        <a:rPr lang="en-US" dirty="0" smtClean="0"/>
                        <a:t>90%</a:t>
                      </a:r>
                      <a:endParaRPr lang="en-US" dirty="0"/>
                    </a:p>
                  </a:txBody>
                  <a:tcPr/>
                </a:tc>
              </a:tr>
              <a:tr h="370840">
                <a:tc>
                  <a:txBody>
                    <a:bodyPr/>
                    <a:lstStyle/>
                    <a:p>
                      <a:r>
                        <a:rPr lang="en-US" dirty="0" smtClean="0"/>
                        <a:t>Year 6</a:t>
                      </a:r>
                      <a:endParaRPr lang="en-US" dirty="0"/>
                    </a:p>
                  </a:txBody>
                  <a:tcPr/>
                </a:tc>
                <a:tc>
                  <a:txBody>
                    <a:bodyPr/>
                    <a:lstStyle/>
                    <a:p>
                      <a:r>
                        <a:rPr lang="en-US" dirty="0" err="1" smtClean="0"/>
                        <a:t>Sats</a:t>
                      </a:r>
                      <a:endParaRPr lang="en-US" dirty="0" smtClean="0"/>
                    </a:p>
                    <a:p>
                      <a:endParaRPr lang="en-US" dirty="0"/>
                    </a:p>
                  </a:txBody>
                  <a:tcPr/>
                </a:tc>
                <a:tc>
                  <a:txBody>
                    <a:bodyPr/>
                    <a:lstStyle/>
                    <a:p>
                      <a:r>
                        <a:rPr lang="en-US" dirty="0" smtClean="0"/>
                        <a:t>92%</a:t>
                      </a:r>
                      <a:endParaRPr lang="en-US" dirty="0"/>
                    </a:p>
                  </a:txBody>
                  <a:tcPr/>
                </a:tc>
                <a:tc>
                  <a:txBody>
                    <a:bodyPr/>
                    <a:lstStyle/>
                    <a:p>
                      <a:r>
                        <a:rPr lang="en-US" dirty="0" smtClean="0"/>
                        <a:t>92%</a:t>
                      </a:r>
                      <a:endParaRPr lang="en-US" dirty="0"/>
                    </a:p>
                  </a:txBody>
                  <a:tcPr/>
                </a:tc>
                <a:tc>
                  <a:txBody>
                    <a:bodyPr/>
                    <a:lstStyle/>
                    <a:p>
                      <a:r>
                        <a:rPr lang="en-US" dirty="0" smtClean="0"/>
                        <a:t>92%</a:t>
                      </a:r>
                      <a:endParaRPr lang="en-US" dirty="0"/>
                    </a:p>
                  </a:txBody>
                  <a:tcPr/>
                </a:tc>
              </a:tr>
            </a:tbl>
          </a:graphicData>
        </a:graphic>
      </p:graphicFrame>
    </p:spTree>
    <p:extLst>
      <p:ext uri="{BB962C8B-B14F-4D97-AF65-F5344CB8AC3E}">
        <p14:creationId xmlns:p14="http://schemas.microsoft.com/office/powerpoint/2010/main" val="1186477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sz="2800" dirty="0"/>
              <a:t>Self Evaluation- </a:t>
            </a:r>
            <a:r>
              <a:rPr lang="en-GB" sz="2800" dirty="0" smtClean="0"/>
              <a:t>Outcomes for pupils</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8562336"/>
              </p:ext>
            </p:extLst>
          </p:nvPr>
        </p:nvGraphicFramePr>
        <p:xfrm>
          <a:off x="457200" y="765175"/>
          <a:ext cx="8229601" cy="4297679"/>
        </p:xfrm>
        <a:graphic>
          <a:graphicData uri="http://schemas.openxmlformats.org/drawingml/2006/table">
            <a:tbl>
              <a:tblPr firstRow="1" bandRow="1">
                <a:tableStyleId>{5C22544A-7EE6-4342-B048-85BDC9FD1C3A}</a:tableStyleId>
              </a:tblPr>
              <a:tblGrid>
                <a:gridCol w="3178696"/>
                <a:gridCol w="1120859"/>
                <a:gridCol w="679341"/>
                <a:gridCol w="1296144"/>
                <a:gridCol w="1080120"/>
                <a:gridCol w="874441"/>
              </a:tblGrid>
              <a:tr h="370840">
                <a:tc>
                  <a:txBody>
                    <a:bodyPr/>
                    <a:lstStyle/>
                    <a:p>
                      <a:endParaRPr lang="en-GB" dirty="0"/>
                    </a:p>
                  </a:txBody>
                  <a:tcPr/>
                </a:tc>
                <a:tc>
                  <a:txBody>
                    <a:bodyPr/>
                    <a:lstStyle/>
                    <a:p>
                      <a:r>
                        <a:rPr lang="en-GB" sz="1400" dirty="0" smtClean="0"/>
                        <a:t>Outstanding</a:t>
                      </a:r>
                      <a:endParaRPr lang="en-GB" sz="1400" dirty="0"/>
                    </a:p>
                  </a:txBody>
                  <a:tcPr/>
                </a:tc>
                <a:tc>
                  <a:txBody>
                    <a:bodyPr/>
                    <a:lstStyle/>
                    <a:p>
                      <a:r>
                        <a:rPr lang="en-GB" sz="1400" dirty="0" smtClean="0"/>
                        <a:t>Good</a:t>
                      </a:r>
                      <a:endParaRPr lang="en-GB" sz="1400" dirty="0"/>
                    </a:p>
                  </a:txBody>
                  <a:tcPr/>
                </a:tc>
                <a:tc>
                  <a:txBody>
                    <a:bodyPr/>
                    <a:lstStyle/>
                    <a:p>
                      <a:r>
                        <a:rPr lang="en-GB" sz="1400" dirty="0" smtClean="0"/>
                        <a:t>Requires Improvement</a:t>
                      </a:r>
                      <a:endParaRPr lang="en-GB" sz="1400" dirty="0"/>
                    </a:p>
                  </a:txBody>
                  <a:tcPr/>
                </a:tc>
                <a:tc>
                  <a:txBody>
                    <a:bodyPr/>
                    <a:lstStyle/>
                    <a:p>
                      <a:r>
                        <a:rPr lang="en-GB" sz="1400" dirty="0" smtClean="0"/>
                        <a:t>Inadequate</a:t>
                      </a:r>
                      <a:endParaRPr lang="en-GB" sz="1400" dirty="0"/>
                    </a:p>
                  </a:txBody>
                  <a:tcPr/>
                </a:tc>
                <a:tc>
                  <a:txBody>
                    <a:bodyPr/>
                    <a:lstStyle/>
                    <a:p>
                      <a:r>
                        <a:rPr lang="en-GB" sz="1400" dirty="0" smtClean="0"/>
                        <a:t>Notes</a:t>
                      </a:r>
                      <a:endParaRPr lang="en-GB" sz="1400" dirty="0"/>
                    </a:p>
                  </a:txBody>
                  <a:tcPr/>
                </a:tc>
              </a:tr>
              <a:tr h="370840">
                <a:tc>
                  <a:txBody>
                    <a:bodyPr/>
                    <a:lstStyle/>
                    <a:p>
                      <a:r>
                        <a:rPr lang="en-GB" sz="1400" dirty="0" smtClean="0"/>
                        <a:t>The progress across the curriculum of disadvantaged pupils, SEND is improving towards that of other pupils. </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r>
              <a:tr h="370840">
                <a:tc>
                  <a:txBody>
                    <a:bodyPr/>
                    <a:lstStyle/>
                    <a:p>
                      <a:r>
                        <a:rPr lang="en-GB" sz="1400" dirty="0" smtClean="0"/>
                        <a:t>From each starting</a:t>
                      </a:r>
                      <a:r>
                        <a:rPr lang="en-GB" sz="1400" baseline="0" dirty="0" smtClean="0"/>
                        <a:t> point, the proportions of pupils making and exceeding expected progress in English and Maths are high national figures.</a:t>
                      </a:r>
                      <a:endParaRPr lang="en-GB" sz="1400" dirty="0"/>
                    </a:p>
                  </a:txBody>
                  <a:tcPr/>
                </a:tc>
                <a:tc>
                  <a:txBody>
                    <a:bodyPr/>
                    <a:lstStyle/>
                    <a:p>
                      <a:r>
                        <a:rPr lang="en-GB" dirty="0" smtClean="0"/>
                        <a:t>√</a:t>
                      </a:r>
                    </a:p>
                    <a:p>
                      <a:endParaRPr lang="en-GB"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r>
                        <a:rPr lang="en-GB" dirty="0" smtClean="0"/>
                        <a:t>1</a:t>
                      </a:r>
                      <a:endParaRPr lang="en-GB" dirty="0"/>
                    </a:p>
                  </a:txBody>
                  <a:tcPr/>
                </a:tc>
              </a:tr>
              <a:tr h="370840">
                <a:tc>
                  <a:txBody>
                    <a:bodyPr/>
                    <a:lstStyle/>
                    <a:p>
                      <a:r>
                        <a:rPr lang="en-GB" sz="1400" dirty="0" smtClean="0"/>
                        <a:t>The attainment of almost all groups of pupils is broadly in line with national averages</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Pupils are exceptionally</a:t>
                      </a:r>
                      <a:r>
                        <a:rPr lang="en-GB" sz="1400" baseline="0" dirty="0" smtClean="0"/>
                        <a:t> well prepared for the next stage of education</a:t>
                      </a:r>
                      <a:endParaRPr lang="en-GB" sz="1400" dirty="0"/>
                    </a:p>
                  </a:txBody>
                  <a:tcPr/>
                </a:tc>
                <a:tc>
                  <a:txBody>
                    <a:bodyPr/>
                    <a:lstStyle/>
                    <a:p>
                      <a:r>
                        <a:rPr lang="en-GB" dirty="0" smtClean="0"/>
                        <a:t>√</a:t>
                      </a:r>
                    </a:p>
                    <a:p>
                      <a:endParaRPr lang="en-GB" dirty="0"/>
                    </a:p>
                  </a:txBody>
                  <a:tcPr/>
                </a:tc>
                <a:tc>
                  <a:txBody>
                    <a:bodyPr/>
                    <a:lstStyle/>
                    <a:p>
                      <a:endParaRPr lang="en-GB" sz="1400"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Throughout</a:t>
                      </a:r>
                      <a:r>
                        <a:rPr lang="en-GB" sz="1400" baseline="0" dirty="0" smtClean="0"/>
                        <a:t> each year group and across the curriculum current pupils make substantial and sustained progress.</a:t>
                      </a:r>
                      <a:endParaRPr lang="en-GB" sz="1400" dirty="0"/>
                    </a:p>
                  </a:txBody>
                  <a:tcPr/>
                </a:tc>
                <a:tc>
                  <a:txBody>
                    <a:bodyPr/>
                    <a:lstStyle/>
                    <a:p>
                      <a:endParaRPr lang="en-GB"/>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dirty="0"/>
                    </a:p>
                  </a:txBody>
                  <a:tcPr/>
                </a:tc>
                <a:tc>
                  <a:txBody>
                    <a:bodyPr/>
                    <a:lstStyle/>
                    <a:p>
                      <a:r>
                        <a:rPr lang="en-GB" dirty="0" smtClean="0"/>
                        <a:t>2</a:t>
                      </a:r>
                      <a:endParaRPr lang="en-GB" dirty="0"/>
                    </a:p>
                  </a:txBody>
                  <a:tcPr/>
                </a:tc>
              </a:tr>
            </a:tbl>
          </a:graphicData>
        </a:graphic>
      </p:graphicFrame>
      <p:sp>
        <p:nvSpPr>
          <p:cNvPr id="5" name="TextBox 4"/>
          <p:cNvSpPr txBox="1"/>
          <p:nvPr/>
        </p:nvSpPr>
        <p:spPr>
          <a:xfrm>
            <a:off x="525737" y="5115764"/>
            <a:ext cx="8136904" cy="1384995"/>
          </a:xfrm>
          <a:prstGeom prst="rect">
            <a:avLst/>
          </a:prstGeom>
          <a:noFill/>
        </p:spPr>
        <p:txBody>
          <a:bodyPr wrap="square" rtlCol="0">
            <a:spAutoFit/>
          </a:bodyPr>
          <a:lstStyle/>
          <a:p>
            <a:r>
              <a:rPr lang="en-GB" sz="1400" dirty="0" smtClean="0"/>
              <a:t>1. Year 6 cohort last year achieved significantly above national figures in KS1 results which meant that achieving better than expected progress was very difficult as children need to gain a level 6. </a:t>
            </a:r>
          </a:p>
          <a:p>
            <a:r>
              <a:rPr lang="en-GB" sz="1400" dirty="0"/>
              <a:t> </a:t>
            </a:r>
            <a:r>
              <a:rPr lang="en-GB" sz="1400" dirty="0" smtClean="0"/>
              <a:t> 100% of children achieved expected progress in all subjects.</a:t>
            </a:r>
          </a:p>
          <a:p>
            <a:r>
              <a:rPr lang="en-GB" sz="1400" dirty="0" smtClean="0"/>
              <a:t>2. New assessment in place this year and only had one pupil progress meeting so difficult to assess             progress within year. However, last year all year groups made good progress but this year there is a focus on   improving progress in Lower Key Stage 2.</a:t>
            </a:r>
            <a:endParaRPr lang="en-GB" sz="1400" dirty="0"/>
          </a:p>
        </p:txBody>
      </p:sp>
    </p:spTree>
    <p:extLst>
      <p:ext uri="{BB962C8B-B14F-4D97-AF65-F5344CB8AC3E}">
        <p14:creationId xmlns:p14="http://schemas.microsoft.com/office/powerpoint/2010/main" val="2556170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Years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944698"/>
            <a:ext cx="4158462" cy="28803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944698"/>
            <a:ext cx="4320480" cy="2880320"/>
          </a:xfrm>
          <a:prstGeom prst="rect">
            <a:avLst/>
          </a:prstGeom>
        </p:spPr>
      </p:pic>
    </p:spTree>
    <p:extLst>
      <p:ext uri="{BB962C8B-B14F-4D97-AF65-F5344CB8AC3E}">
        <p14:creationId xmlns:p14="http://schemas.microsoft.com/office/powerpoint/2010/main" val="1864242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080120"/>
          </a:xfrm>
        </p:spPr>
        <p:txBody>
          <a:bodyPr/>
          <a:lstStyle/>
          <a:p>
            <a:r>
              <a:rPr lang="en-GB" dirty="0" smtClean="0"/>
              <a:t>2014-2015</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5631801"/>
              </p:ext>
            </p:extLst>
          </p:nvPr>
        </p:nvGraphicFramePr>
        <p:xfrm>
          <a:off x="467544" y="1124744"/>
          <a:ext cx="8229600" cy="2773679"/>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GB" dirty="0"/>
                    </a:p>
                  </a:txBody>
                  <a:tcPr/>
                </a:tc>
                <a:tc>
                  <a:txBody>
                    <a:bodyPr/>
                    <a:lstStyle/>
                    <a:p>
                      <a:r>
                        <a:rPr lang="en-GB" dirty="0" smtClean="0"/>
                        <a:t>Holy Trinity</a:t>
                      </a:r>
                      <a:endParaRPr lang="en-GB" dirty="0"/>
                    </a:p>
                  </a:txBody>
                  <a:tcPr/>
                </a:tc>
                <a:tc>
                  <a:txBody>
                    <a:bodyPr/>
                    <a:lstStyle/>
                    <a:p>
                      <a:r>
                        <a:rPr lang="en-GB" dirty="0" smtClean="0"/>
                        <a:t>Local Authority</a:t>
                      </a:r>
                    </a:p>
                    <a:p>
                      <a:r>
                        <a:rPr lang="en-GB" sz="1400" dirty="0" smtClean="0"/>
                        <a:t>(2014 figures)</a:t>
                      </a:r>
                      <a:endParaRPr lang="en-GB" sz="1400" dirty="0"/>
                    </a:p>
                  </a:txBody>
                  <a:tcPr/>
                </a:tc>
              </a:tr>
              <a:tr h="370840">
                <a:tc>
                  <a:txBody>
                    <a:bodyPr/>
                    <a:lstStyle/>
                    <a:p>
                      <a:pPr algn="ctr"/>
                      <a:endParaRPr lang="en-GB" dirty="0" smtClean="0">
                        <a:latin typeface="Arial" pitchFamily="34" charset="0"/>
                        <a:cs typeface="Arial" pitchFamily="34" charset="0"/>
                      </a:endParaRPr>
                    </a:p>
                    <a:p>
                      <a:pPr algn="ctr"/>
                      <a:r>
                        <a:rPr lang="en-GB" dirty="0" smtClean="0">
                          <a:latin typeface="Arial" pitchFamily="34" charset="0"/>
                          <a:cs typeface="Arial" pitchFamily="34" charset="0"/>
                        </a:rPr>
                        <a:t>GLD</a:t>
                      </a:r>
                      <a:endParaRPr lang="en-GB" dirty="0">
                        <a:latin typeface="Arial" pitchFamily="34" charset="0"/>
                        <a:cs typeface="Arial" pitchFamily="34" charset="0"/>
                      </a:endParaRPr>
                    </a:p>
                  </a:txBody>
                  <a:tcPr/>
                </a:tc>
                <a:tc>
                  <a:txBody>
                    <a:bodyPr/>
                    <a:lstStyle/>
                    <a:p>
                      <a:pPr algn="ctr"/>
                      <a:endParaRPr lang="en-GB" dirty="0" smtClean="0">
                        <a:latin typeface="Arial" pitchFamily="34" charset="0"/>
                        <a:cs typeface="Arial" pitchFamily="34" charset="0"/>
                      </a:endParaRPr>
                    </a:p>
                    <a:p>
                      <a:pPr algn="ctr"/>
                      <a:r>
                        <a:rPr lang="en-GB" dirty="0" smtClean="0">
                          <a:latin typeface="Arial" pitchFamily="34" charset="0"/>
                          <a:cs typeface="Arial" pitchFamily="34" charset="0"/>
                        </a:rPr>
                        <a:t>83%</a:t>
                      </a:r>
                      <a:endParaRPr lang="en-GB" dirty="0">
                        <a:latin typeface="Arial" pitchFamily="34" charset="0"/>
                        <a:cs typeface="Arial" pitchFamily="34" charset="0"/>
                      </a:endParaRPr>
                    </a:p>
                  </a:txBody>
                  <a:tcPr/>
                </a:tc>
                <a:tc>
                  <a:txBody>
                    <a:bodyPr/>
                    <a:lstStyle/>
                    <a:p>
                      <a:pPr algn="ctr"/>
                      <a:endParaRPr lang="en-GB" dirty="0" smtClean="0">
                        <a:latin typeface="Arial" pitchFamily="34" charset="0"/>
                        <a:cs typeface="Arial" pitchFamily="34" charset="0"/>
                      </a:endParaRPr>
                    </a:p>
                    <a:p>
                      <a:pPr algn="ctr"/>
                      <a:r>
                        <a:rPr lang="en-GB" dirty="0" smtClean="0">
                          <a:latin typeface="Arial" pitchFamily="34" charset="0"/>
                          <a:cs typeface="Arial" pitchFamily="34" charset="0"/>
                        </a:rPr>
                        <a:t>60%</a:t>
                      </a:r>
                      <a:endParaRPr lang="en-GB" dirty="0">
                        <a:latin typeface="Arial" pitchFamily="34" charset="0"/>
                        <a:cs typeface="Arial" pitchFamily="34" charset="0"/>
                      </a:endParaRPr>
                    </a:p>
                  </a:txBody>
                  <a:tcPr/>
                </a:tc>
              </a:tr>
              <a:tr h="370840">
                <a:tc>
                  <a:txBody>
                    <a:bodyPr/>
                    <a:lstStyle/>
                    <a:p>
                      <a:pPr algn="ctr"/>
                      <a:endParaRPr lang="en-GB" dirty="0" smtClean="0">
                        <a:latin typeface="Arial" pitchFamily="34" charset="0"/>
                        <a:cs typeface="Arial" pitchFamily="34" charset="0"/>
                      </a:endParaRPr>
                    </a:p>
                    <a:p>
                      <a:pPr algn="ctr"/>
                      <a:r>
                        <a:rPr lang="en-GB" dirty="0" smtClean="0">
                          <a:latin typeface="Arial" pitchFamily="34" charset="0"/>
                          <a:cs typeface="Arial" pitchFamily="34" charset="0"/>
                        </a:rPr>
                        <a:t>APS</a:t>
                      </a:r>
                      <a:endParaRPr lang="en-GB" dirty="0">
                        <a:latin typeface="Arial" pitchFamily="34" charset="0"/>
                        <a:cs typeface="Arial" pitchFamily="34" charset="0"/>
                      </a:endParaRPr>
                    </a:p>
                  </a:txBody>
                  <a:tcPr/>
                </a:tc>
                <a:tc>
                  <a:txBody>
                    <a:bodyPr/>
                    <a:lstStyle/>
                    <a:p>
                      <a:pPr algn="ctr"/>
                      <a:endParaRPr lang="en-GB" dirty="0" smtClean="0">
                        <a:latin typeface="Arial" pitchFamily="34" charset="0"/>
                        <a:cs typeface="Arial" pitchFamily="34" charset="0"/>
                      </a:endParaRPr>
                    </a:p>
                    <a:p>
                      <a:pPr algn="ctr"/>
                      <a:r>
                        <a:rPr lang="en-GB" dirty="0" smtClean="0">
                          <a:latin typeface="Arial" pitchFamily="34" charset="0"/>
                          <a:cs typeface="Arial" pitchFamily="34" charset="0"/>
                        </a:rPr>
                        <a:t>34.3</a:t>
                      </a:r>
                      <a:endParaRPr lang="en-GB" dirty="0">
                        <a:latin typeface="Arial" pitchFamily="34" charset="0"/>
                        <a:cs typeface="Arial" pitchFamily="34" charset="0"/>
                      </a:endParaRPr>
                    </a:p>
                  </a:txBody>
                  <a:tcPr/>
                </a:tc>
                <a:tc>
                  <a:txBody>
                    <a:bodyPr/>
                    <a:lstStyle/>
                    <a:p>
                      <a:pPr algn="ctr"/>
                      <a:endParaRPr lang="en-GB" dirty="0" smtClean="0">
                        <a:latin typeface="Arial" pitchFamily="34" charset="0"/>
                        <a:cs typeface="Arial" pitchFamily="34" charset="0"/>
                      </a:endParaRPr>
                    </a:p>
                    <a:p>
                      <a:pPr algn="ctr"/>
                      <a:r>
                        <a:rPr lang="en-GB" dirty="0" smtClean="0">
                          <a:latin typeface="Arial" pitchFamily="34" charset="0"/>
                          <a:cs typeface="Arial" pitchFamily="34" charset="0"/>
                        </a:rPr>
                        <a:t>33.6</a:t>
                      </a:r>
                      <a:endParaRPr lang="en-GB" dirty="0">
                        <a:latin typeface="Arial" pitchFamily="34" charset="0"/>
                        <a:cs typeface="Arial" pitchFamily="34" charset="0"/>
                      </a:endParaRPr>
                    </a:p>
                  </a:txBody>
                  <a:tcPr/>
                </a:tc>
              </a:tr>
              <a:tr h="370840">
                <a:tc>
                  <a:txBody>
                    <a:bodyPr/>
                    <a:lstStyle/>
                    <a:p>
                      <a:pPr algn="ctr"/>
                      <a:r>
                        <a:rPr lang="en-GB" dirty="0" smtClean="0">
                          <a:latin typeface="Arial" pitchFamily="34" charset="0"/>
                          <a:cs typeface="Arial" pitchFamily="34" charset="0"/>
                        </a:rPr>
                        <a:t>2015-2016</a:t>
                      </a:r>
                    </a:p>
                    <a:p>
                      <a:pPr algn="ctr"/>
                      <a:r>
                        <a:rPr lang="en-GB" dirty="0" smtClean="0">
                          <a:latin typeface="Arial" pitchFamily="34" charset="0"/>
                          <a:cs typeface="Arial" pitchFamily="34" charset="0"/>
                        </a:rPr>
                        <a:t>GLD</a:t>
                      </a:r>
                      <a:endParaRPr lang="en-GB" dirty="0">
                        <a:latin typeface="Arial" pitchFamily="34" charset="0"/>
                        <a:cs typeface="Arial" pitchFamily="34" charset="0"/>
                      </a:endParaRPr>
                    </a:p>
                  </a:txBody>
                  <a:tcPr/>
                </a:tc>
                <a:tc>
                  <a:txBody>
                    <a:bodyPr/>
                    <a:lstStyle/>
                    <a:p>
                      <a:pPr algn="ctr"/>
                      <a:r>
                        <a:rPr lang="en-GB" dirty="0" smtClean="0">
                          <a:latin typeface="Arial" pitchFamily="34" charset="0"/>
                          <a:cs typeface="Arial" pitchFamily="34" charset="0"/>
                        </a:rPr>
                        <a:t>Forecast to be equal or better than last year’s data.</a:t>
                      </a:r>
                      <a:r>
                        <a:rPr lang="en-GB" baseline="0" dirty="0" smtClean="0">
                          <a:latin typeface="Arial" pitchFamily="34" charset="0"/>
                          <a:cs typeface="Arial" pitchFamily="34" charset="0"/>
                        </a:rPr>
                        <a:t> </a:t>
                      </a:r>
                      <a:endParaRPr lang="en-GB" dirty="0">
                        <a:latin typeface="Arial" pitchFamily="34" charset="0"/>
                        <a:cs typeface="Arial" pitchFamily="34" charset="0"/>
                      </a:endParaRPr>
                    </a:p>
                  </a:txBody>
                  <a:tcPr/>
                </a:tc>
                <a:tc>
                  <a:txBody>
                    <a:bodyPr/>
                    <a:lstStyle/>
                    <a:p>
                      <a:pPr algn="ctr"/>
                      <a:endParaRPr lang="en-GB" dirty="0">
                        <a:latin typeface="Arial" pitchFamily="34" charset="0"/>
                        <a:cs typeface="Arial" pitchFamily="34" charset="0"/>
                      </a:endParaRPr>
                    </a:p>
                  </a:txBody>
                  <a:tcPr/>
                </a:tc>
              </a:tr>
            </a:tbl>
          </a:graphicData>
        </a:graphic>
      </p:graphicFrame>
      <p:sp>
        <p:nvSpPr>
          <p:cNvPr id="5" name="Rectangle 4"/>
          <p:cNvSpPr/>
          <p:nvPr/>
        </p:nvSpPr>
        <p:spPr>
          <a:xfrm>
            <a:off x="755576" y="3933056"/>
            <a:ext cx="7344816" cy="2585323"/>
          </a:xfrm>
          <a:prstGeom prst="rect">
            <a:avLst/>
          </a:prstGeom>
        </p:spPr>
        <p:txBody>
          <a:bodyPr wrap="square">
            <a:spAutoFit/>
          </a:bodyPr>
          <a:lstStyle/>
          <a:p>
            <a:r>
              <a:rPr lang="en-GB" dirty="0"/>
              <a:t>Average point scores (APS) shown here are for the EYFS profile only and do not equate to National Curriculum levels. The maximum possible point score for an incredibly able child would be 51. An average child might be expected to score 34 points. </a:t>
            </a:r>
          </a:p>
          <a:p>
            <a:endParaRPr lang="en-GB" dirty="0"/>
          </a:p>
          <a:p>
            <a:r>
              <a:rPr lang="en-GB" dirty="0"/>
              <a:t>     A ‘good level of development’ (GLD) is deemed to be a child achieving EXPECTED in all prime areas plus Literacy and Mathematics.</a:t>
            </a:r>
          </a:p>
          <a:p>
            <a:r>
              <a:rPr lang="en-GB" dirty="0"/>
              <a:t>    Our EYFS exit score and GLD compare well to the LA and National figures (2014) . </a:t>
            </a:r>
          </a:p>
        </p:txBody>
      </p:sp>
    </p:spTree>
    <p:extLst>
      <p:ext uri="{BB962C8B-B14F-4D97-AF65-F5344CB8AC3E}">
        <p14:creationId xmlns:p14="http://schemas.microsoft.com/office/powerpoint/2010/main" val="3932370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00" dirty="0">
                <a:solidFill>
                  <a:prstClr val="white"/>
                </a:solidFill>
              </a:rPr>
              <a:t>Self Evaluation- </a:t>
            </a:r>
            <a:r>
              <a:rPr lang="en-GB" sz="2500" dirty="0" smtClean="0">
                <a:solidFill>
                  <a:prstClr val="white"/>
                </a:solidFill>
              </a:rPr>
              <a:t>Effectiveness of the Early Years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51411787"/>
              </p:ext>
            </p:extLst>
          </p:nvPr>
        </p:nvGraphicFramePr>
        <p:xfrm>
          <a:off x="264834" y="1124744"/>
          <a:ext cx="8784978" cy="4511039"/>
        </p:xfrm>
        <a:graphic>
          <a:graphicData uri="http://schemas.openxmlformats.org/drawingml/2006/table">
            <a:tbl>
              <a:tblPr firstRow="1" bandRow="1">
                <a:tableStyleId>{5C22544A-7EE6-4342-B048-85BDC9FD1C3A}</a:tableStyleId>
              </a:tblPr>
              <a:tblGrid>
                <a:gridCol w="2664296"/>
                <a:gridCol w="1368152"/>
                <a:gridCol w="1080120"/>
                <a:gridCol w="1512168"/>
                <a:gridCol w="1296144"/>
                <a:gridCol w="864098"/>
              </a:tblGrid>
              <a:tr h="370840">
                <a:tc>
                  <a:txBody>
                    <a:bodyPr/>
                    <a:lstStyle/>
                    <a:p>
                      <a:r>
                        <a:rPr lang="en-GB" sz="1400" dirty="0" smtClean="0"/>
                        <a:t>Descriptors</a:t>
                      </a:r>
                      <a:endParaRPr lang="en-GB" sz="1400" dirty="0"/>
                    </a:p>
                  </a:txBody>
                  <a:tcPr/>
                </a:tc>
                <a:tc>
                  <a:txBody>
                    <a:bodyPr/>
                    <a:lstStyle/>
                    <a:p>
                      <a:r>
                        <a:rPr lang="en-GB" sz="1400" dirty="0" smtClean="0"/>
                        <a:t>Outstanding</a:t>
                      </a:r>
                      <a:endParaRPr lang="en-GB" sz="1400" dirty="0"/>
                    </a:p>
                  </a:txBody>
                  <a:tcPr/>
                </a:tc>
                <a:tc>
                  <a:txBody>
                    <a:bodyPr/>
                    <a:lstStyle/>
                    <a:p>
                      <a:r>
                        <a:rPr lang="en-GB" sz="1400" dirty="0" smtClean="0"/>
                        <a:t>Good</a:t>
                      </a:r>
                      <a:endParaRPr lang="en-GB" sz="1400" dirty="0"/>
                    </a:p>
                  </a:txBody>
                  <a:tcPr/>
                </a:tc>
                <a:tc>
                  <a:txBody>
                    <a:bodyPr/>
                    <a:lstStyle/>
                    <a:p>
                      <a:r>
                        <a:rPr lang="en-GB" sz="1400" dirty="0" smtClean="0"/>
                        <a:t>Requires Improvement</a:t>
                      </a:r>
                      <a:endParaRPr lang="en-GB" sz="1400" dirty="0"/>
                    </a:p>
                  </a:txBody>
                  <a:tcPr/>
                </a:tc>
                <a:tc>
                  <a:txBody>
                    <a:bodyPr/>
                    <a:lstStyle/>
                    <a:p>
                      <a:r>
                        <a:rPr lang="en-GB" sz="1400" dirty="0" smtClean="0"/>
                        <a:t>Inadequate</a:t>
                      </a:r>
                      <a:endParaRPr lang="en-GB" sz="1400" dirty="0"/>
                    </a:p>
                  </a:txBody>
                  <a:tcPr/>
                </a:tc>
                <a:tc>
                  <a:txBody>
                    <a:bodyPr/>
                    <a:lstStyle/>
                    <a:p>
                      <a:r>
                        <a:rPr lang="en-GB" sz="1400" dirty="0" smtClean="0"/>
                        <a:t>Notes</a:t>
                      </a:r>
                      <a:endParaRPr lang="en-GB" sz="1400" dirty="0"/>
                    </a:p>
                  </a:txBody>
                  <a:tcPr/>
                </a:tc>
              </a:tr>
              <a:tr h="370840">
                <a:tc>
                  <a:txBody>
                    <a:bodyPr/>
                    <a:lstStyle/>
                    <a:p>
                      <a:r>
                        <a:rPr lang="en-GB" sz="1400" dirty="0" smtClean="0"/>
                        <a:t>Highly successful drive</a:t>
                      </a:r>
                      <a:r>
                        <a:rPr lang="en-GB" sz="1400" baseline="0" dirty="0" smtClean="0"/>
                        <a:t> to improve outcomes and maintain the highest levels of outcome</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Effective safeguarding</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High engagement</a:t>
                      </a:r>
                      <a:r>
                        <a:rPr lang="en-GB" sz="1400" baseline="0" dirty="0" smtClean="0"/>
                        <a:t> of parents</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a:t>
                      </a:r>
                    </a:p>
                    <a:p>
                      <a:endParaRPr lang="en-GB" sz="2000"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r>
                        <a:rPr lang="en-GB" dirty="0" smtClean="0"/>
                        <a:t>1</a:t>
                      </a:r>
                    </a:p>
                    <a:p>
                      <a:r>
                        <a:rPr lang="en-GB" dirty="0" smtClean="0"/>
                        <a:t>3</a:t>
                      </a:r>
                      <a:endParaRPr lang="en-GB" dirty="0"/>
                    </a:p>
                  </a:txBody>
                  <a:tcPr/>
                </a:tc>
              </a:tr>
              <a:tr h="370840">
                <a:tc>
                  <a:txBody>
                    <a:bodyPr/>
                    <a:lstStyle/>
                    <a:p>
                      <a:r>
                        <a:rPr lang="en-GB" sz="1400" dirty="0" smtClean="0"/>
                        <a:t>Children are motivated and eager to join in</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r>
                        <a:rPr lang="en-GB" sz="1400" dirty="0" smtClean="0"/>
                        <a:t>Children make consistently high rates of progress</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r>
                        <a:rPr lang="en-GB" dirty="0" smtClean="0"/>
                        <a:t>2</a:t>
                      </a:r>
                      <a:endParaRPr lang="en-GB" dirty="0"/>
                    </a:p>
                  </a:txBody>
                  <a:tcPr/>
                </a:tc>
              </a:tr>
              <a:tr h="370840">
                <a:tc>
                  <a:txBody>
                    <a:bodyPr/>
                    <a:lstStyle/>
                    <a:p>
                      <a:r>
                        <a:rPr lang="en-GB" sz="1400" dirty="0" smtClean="0"/>
                        <a:t>Assessment is accurate and based on</a:t>
                      </a:r>
                      <a:r>
                        <a:rPr lang="en-GB" sz="1400" baseline="0" dirty="0" smtClean="0"/>
                        <a:t> high quality observations</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6" name="TextBox 5"/>
          <p:cNvSpPr txBox="1"/>
          <p:nvPr/>
        </p:nvSpPr>
        <p:spPr>
          <a:xfrm>
            <a:off x="444855" y="5657671"/>
            <a:ext cx="8424936" cy="646331"/>
          </a:xfrm>
          <a:prstGeom prst="rect">
            <a:avLst/>
          </a:prstGeom>
          <a:noFill/>
        </p:spPr>
        <p:txBody>
          <a:bodyPr wrap="square" rtlCol="0">
            <a:spAutoFit/>
          </a:bodyPr>
          <a:lstStyle/>
          <a:p>
            <a:pPr marL="342900" indent="-342900">
              <a:buAutoNum type="arabicPeriod"/>
            </a:pPr>
            <a:r>
              <a:rPr lang="en-GB" dirty="0" smtClean="0"/>
              <a:t>Regular coffee morning for parents, Parents invited into school </a:t>
            </a:r>
          </a:p>
          <a:p>
            <a:pPr marL="342900" indent="-342900">
              <a:buAutoNum type="arabicPeriod"/>
            </a:pPr>
            <a:r>
              <a:rPr lang="en-GB" dirty="0" smtClean="0"/>
              <a:t>Statutory test are on track for last year’s achievement. </a:t>
            </a:r>
            <a:endParaRPr lang="en-GB" dirty="0"/>
          </a:p>
        </p:txBody>
      </p:sp>
    </p:spTree>
    <p:extLst>
      <p:ext uri="{BB962C8B-B14F-4D97-AF65-F5344CB8AC3E}">
        <p14:creationId xmlns:p14="http://schemas.microsoft.com/office/powerpoint/2010/main" val="3128215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Personal development, behaviour and welfare</a:t>
            </a:r>
            <a:endParaRPr lang="en-GB" dirty="0"/>
          </a:p>
        </p:txBody>
      </p:sp>
      <p:pic>
        <p:nvPicPr>
          <p:cNvPr id="9218" name="Picture 2" descr="C:\Users\Headteacher\Pictures\web site\unifor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06489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15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Attendance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8019056"/>
              </p:ext>
            </p:extLst>
          </p:nvPr>
        </p:nvGraphicFramePr>
        <p:xfrm>
          <a:off x="179512" y="1916832"/>
          <a:ext cx="1958975" cy="3084575"/>
        </p:xfrm>
        <a:graphic>
          <a:graphicData uri="http://schemas.openxmlformats.org/drawingml/2006/table">
            <a:tbl>
              <a:tblPr firstRow="1" firstCol="1" bandRow="1">
                <a:tableStyleId>{5C22544A-7EE6-4342-B048-85BDC9FD1C3A}</a:tableStyleId>
              </a:tblPr>
              <a:tblGrid>
                <a:gridCol w="1148715"/>
                <a:gridCol w="810260"/>
              </a:tblGrid>
              <a:tr h="43466">
                <a:tc>
                  <a:txBody>
                    <a:bodyPr/>
                    <a:lstStyle/>
                    <a:p>
                      <a:pPr algn="l">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gn="l">
                        <a:lnSpc>
                          <a:spcPct val="115000"/>
                        </a:lnSpc>
                        <a:spcAft>
                          <a:spcPts val="0"/>
                        </a:spcAft>
                      </a:pPr>
                      <a:r>
                        <a:rPr lang="en-GB" sz="1100" dirty="0">
                          <a:effectLst/>
                        </a:rPr>
                        <a:t>% Attendance</a:t>
                      </a:r>
                      <a:endParaRPr lang="en-GB" sz="1100" dirty="0">
                        <a:effectLst/>
                        <a:latin typeface="Calibri"/>
                        <a:ea typeface="Calibri"/>
                        <a:cs typeface="Times New Roman"/>
                      </a:endParaRPr>
                    </a:p>
                  </a:txBody>
                  <a:tcPr marL="68580" marR="68580" marT="0" marB="0"/>
                </a:tc>
              </a:tr>
              <a:tr h="0">
                <a:tc>
                  <a:txBody>
                    <a:bodyPr/>
                    <a:lstStyle/>
                    <a:p>
                      <a:pPr algn="l">
                        <a:lnSpc>
                          <a:spcPct val="115000"/>
                        </a:lnSpc>
                        <a:spcAft>
                          <a:spcPts val="0"/>
                        </a:spcAft>
                      </a:pPr>
                      <a:r>
                        <a:rPr lang="en-GB" sz="1100" dirty="0">
                          <a:effectLst/>
                        </a:rPr>
                        <a:t>Foundation</a:t>
                      </a:r>
                    </a:p>
                    <a:p>
                      <a:pPr algn="l">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r>
                        <a:rPr lang="en-US" sz="1400" dirty="0" smtClean="0"/>
                        <a:t>96.76</a:t>
                      </a:r>
                      <a:endParaRPr lang="en-US" sz="1400" dirty="0"/>
                    </a:p>
                  </a:txBody>
                  <a:tcPr marL="68580" marR="68580" marT="0" marB="0"/>
                </a:tc>
              </a:tr>
              <a:tr h="0">
                <a:tc>
                  <a:txBody>
                    <a:bodyPr/>
                    <a:lstStyle/>
                    <a:p>
                      <a:pPr algn="l">
                        <a:lnSpc>
                          <a:spcPct val="115000"/>
                        </a:lnSpc>
                        <a:spcAft>
                          <a:spcPts val="0"/>
                        </a:spcAft>
                      </a:pPr>
                      <a:r>
                        <a:rPr lang="en-GB" sz="1100">
                          <a:effectLst/>
                        </a:rPr>
                        <a:t>Year 1</a:t>
                      </a:r>
                    </a:p>
                    <a:p>
                      <a:pPr algn="l">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r>
                        <a:rPr lang="en-US" sz="1400" dirty="0" smtClean="0"/>
                        <a:t>97.08</a:t>
                      </a:r>
                      <a:endParaRPr lang="en-US" sz="1400" dirty="0"/>
                    </a:p>
                  </a:txBody>
                  <a:tcPr marL="68580" marR="68580" marT="0" marB="0"/>
                </a:tc>
              </a:tr>
              <a:tr h="0">
                <a:tc>
                  <a:txBody>
                    <a:bodyPr/>
                    <a:lstStyle/>
                    <a:p>
                      <a:pPr algn="l">
                        <a:lnSpc>
                          <a:spcPct val="115000"/>
                        </a:lnSpc>
                        <a:spcAft>
                          <a:spcPts val="0"/>
                        </a:spcAft>
                      </a:pPr>
                      <a:r>
                        <a:rPr lang="en-GB" sz="1100">
                          <a:effectLst/>
                        </a:rPr>
                        <a:t>Year 2</a:t>
                      </a:r>
                    </a:p>
                    <a:p>
                      <a:pPr algn="l">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r>
                        <a:rPr lang="en-US" sz="1400" dirty="0" smtClean="0"/>
                        <a:t>92.62</a:t>
                      </a:r>
                      <a:endParaRPr lang="en-US" sz="1400" dirty="0"/>
                    </a:p>
                  </a:txBody>
                  <a:tcPr marL="68580" marR="68580" marT="0" marB="0"/>
                </a:tc>
              </a:tr>
              <a:tr h="0">
                <a:tc>
                  <a:txBody>
                    <a:bodyPr/>
                    <a:lstStyle/>
                    <a:p>
                      <a:pPr algn="l">
                        <a:lnSpc>
                          <a:spcPct val="115000"/>
                        </a:lnSpc>
                        <a:spcAft>
                          <a:spcPts val="0"/>
                        </a:spcAft>
                      </a:pPr>
                      <a:r>
                        <a:rPr lang="en-GB" sz="1100">
                          <a:effectLst/>
                        </a:rPr>
                        <a:t>Year 3</a:t>
                      </a:r>
                    </a:p>
                    <a:p>
                      <a:pPr algn="l">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r>
                        <a:rPr lang="en-US" sz="1400" dirty="0" smtClean="0"/>
                        <a:t>96.67</a:t>
                      </a:r>
                      <a:endParaRPr lang="en-US" sz="1400" dirty="0"/>
                    </a:p>
                  </a:txBody>
                  <a:tcPr marL="68580" marR="68580" marT="0" marB="0"/>
                </a:tc>
              </a:tr>
              <a:tr h="0">
                <a:tc>
                  <a:txBody>
                    <a:bodyPr/>
                    <a:lstStyle/>
                    <a:p>
                      <a:pPr algn="l">
                        <a:lnSpc>
                          <a:spcPct val="115000"/>
                        </a:lnSpc>
                        <a:spcAft>
                          <a:spcPts val="0"/>
                        </a:spcAft>
                      </a:pPr>
                      <a:r>
                        <a:rPr lang="en-GB" sz="1100">
                          <a:effectLst/>
                        </a:rPr>
                        <a:t>Year 4</a:t>
                      </a:r>
                    </a:p>
                    <a:p>
                      <a:pPr algn="l">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r>
                        <a:rPr lang="en-US" sz="1400" dirty="0" smtClean="0"/>
                        <a:t>95.29</a:t>
                      </a:r>
                      <a:endParaRPr lang="en-US" sz="1400" dirty="0"/>
                    </a:p>
                  </a:txBody>
                  <a:tcPr marL="68580" marR="68580" marT="0" marB="0"/>
                </a:tc>
              </a:tr>
              <a:tr h="0">
                <a:tc>
                  <a:txBody>
                    <a:bodyPr/>
                    <a:lstStyle/>
                    <a:p>
                      <a:pPr algn="l">
                        <a:lnSpc>
                          <a:spcPct val="115000"/>
                        </a:lnSpc>
                        <a:spcAft>
                          <a:spcPts val="0"/>
                        </a:spcAft>
                      </a:pPr>
                      <a:r>
                        <a:rPr lang="en-GB" sz="1100">
                          <a:effectLst/>
                        </a:rPr>
                        <a:t>Year 5</a:t>
                      </a:r>
                    </a:p>
                    <a:p>
                      <a:pPr algn="l">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r>
                        <a:rPr lang="en-US" sz="1400" dirty="0" smtClean="0"/>
                        <a:t>97.85</a:t>
                      </a:r>
                      <a:endParaRPr lang="en-US" sz="1400" dirty="0"/>
                    </a:p>
                  </a:txBody>
                  <a:tcPr marL="68580" marR="68580" marT="0" marB="0"/>
                </a:tc>
              </a:tr>
              <a:tr h="0">
                <a:tc>
                  <a:txBody>
                    <a:bodyPr/>
                    <a:lstStyle/>
                    <a:p>
                      <a:pPr algn="l">
                        <a:lnSpc>
                          <a:spcPct val="115000"/>
                        </a:lnSpc>
                        <a:spcAft>
                          <a:spcPts val="0"/>
                        </a:spcAft>
                      </a:pPr>
                      <a:r>
                        <a:rPr lang="en-GB" sz="1100">
                          <a:effectLst/>
                        </a:rPr>
                        <a:t>Year 6</a:t>
                      </a:r>
                    </a:p>
                    <a:p>
                      <a:pPr algn="l">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r>
                        <a:rPr lang="en-US" sz="1400" dirty="0" smtClean="0"/>
                        <a:t>98.0</a:t>
                      </a:r>
                      <a:endParaRPr lang="en-US" sz="1400" dirty="0"/>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27314436"/>
              </p:ext>
            </p:extLst>
          </p:nvPr>
        </p:nvGraphicFramePr>
        <p:xfrm>
          <a:off x="3059832" y="1916832"/>
          <a:ext cx="1935679" cy="3156583"/>
        </p:xfrm>
        <a:graphic>
          <a:graphicData uri="http://schemas.openxmlformats.org/drawingml/2006/table">
            <a:tbl>
              <a:tblPr firstRow="1" firstCol="1" bandRow="1">
                <a:tableStyleId>{5C22544A-7EE6-4342-B048-85BDC9FD1C3A}</a:tableStyleId>
              </a:tblPr>
              <a:tblGrid>
                <a:gridCol w="1008112"/>
                <a:gridCol w="927567"/>
              </a:tblGrid>
              <a:tr h="457580">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Attendance</a:t>
                      </a:r>
                      <a:endParaRPr lang="en-GB" sz="1100" dirty="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a:effectLst/>
                        </a:rPr>
                        <a:t>Foundation</a:t>
                      </a:r>
                    </a:p>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95.66%</a:t>
                      </a:r>
                      <a:endParaRPr lang="en-GB" sz="1100" dirty="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a:effectLst/>
                        </a:rPr>
                        <a:t>Year 1</a:t>
                      </a:r>
                    </a:p>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94.65%</a:t>
                      </a:r>
                      <a:endParaRPr lang="en-GB" sz="1100" dirty="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dirty="0">
                          <a:effectLst/>
                        </a:rPr>
                        <a:t>Year 2</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95.01%</a:t>
                      </a:r>
                      <a:endParaRPr lang="en-GB" sz="1100" dirty="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dirty="0">
                          <a:effectLst/>
                        </a:rPr>
                        <a:t>Year 3</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95.77%</a:t>
                      </a:r>
                      <a:endParaRPr lang="en-GB" sz="1100" dirty="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a:effectLst/>
                        </a:rPr>
                        <a:t>Year 4</a:t>
                      </a:r>
                    </a:p>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94.46%</a:t>
                      </a:r>
                      <a:endParaRPr lang="en-GB" sz="1100" dirty="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a:effectLst/>
                        </a:rPr>
                        <a:t>Year 5</a:t>
                      </a:r>
                    </a:p>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97.1%</a:t>
                      </a:r>
                      <a:endParaRPr lang="en-GB" sz="1100" dirty="0">
                        <a:effectLst/>
                        <a:latin typeface="Calibri"/>
                        <a:ea typeface="Calibri"/>
                        <a:cs typeface="Times New Roman"/>
                      </a:endParaRPr>
                    </a:p>
                  </a:txBody>
                  <a:tcPr marL="68580" marR="68580" marT="0" marB="0"/>
                </a:tc>
              </a:tr>
              <a:tr h="307397">
                <a:tc>
                  <a:txBody>
                    <a:bodyPr/>
                    <a:lstStyle/>
                    <a:p>
                      <a:pPr>
                        <a:lnSpc>
                          <a:spcPct val="115000"/>
                        </a:lnSpc>
                        <a:spcAft>
                          <a:spcPts val="0"/>
                        </a:spcAft>
                      </a:pPr>
                      <a:r>
                        <a:rPr lang="en-GB" sz="1100" dirty="0">
                          <a:effectLst/>
                        </a:rPr>
                        <a:t>Year 6</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95.70%</a:t>
                      </a:r>
                      <a:endParaRPr lang="en-GB" sz="11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179512" y="1340768"/>
            <a:ext cx="8568952" cy="369332"/>
          </a:xfrm>
          <a:prstGeom prst="rect">
            <a:avLst/>
          </a:prstGeom>
          <a:noFill/>
        </p:spPr>
        <p:txBody>
          <a:bodyPr wrap="square" rtlCol="0">
            <a:spAutoFit/>
          </a:bodyPr>
          <a:lstStyle/>
          <a:p>
            <a:r>
              <a:rPr lang="en-US" dirty="0" smtClean="0"/>
              <a:t>December		January                                                                February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82822212"/>
              </p:ext>
            </p:extLst>
          </p:nvPr>
        </p:nvGraphicFramePr>
        <p:xfrm>
          <a:off x="6300192" y="1988840"/>
          <a:ext cx="1935679" cy="3156583"/>
        </p:xfrm>
        <a:graphic>
          <a:graphicData uri="http://schemas.openxmlformats.org/drawingml/2006/table">
            <a:tbl>
              <a:tblPr firstRow="1" firstCol="1" bandRow="1">
                <a:tableStyleId>{5C22544A-7EE6-4342-B048-85BDC9FD1C3A}</a:tableStyleId>
              </a:tblPr>
              <a:tblGrid>
                <a:gridCol w="1008112"/>
                <a:gridCol w="927567"/>
              </a:tblGrid>
              <a:tr h="457580">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Attendance</a:t>
                      </a:r>
                      <a:endParaRPr lang="en-GB" sz="1100" dirty="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a:effectLst/>
                        </a:rPr>
                        <a:t>Foundation</a:t>
                      </a:r>
                    </a:p>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91.76%</a:t>
                      </a:r>
                      <a:endParaRPr lang="en-GB" sz="1100" dirty="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dirty="0">
                          <a:effectLst/>
                        </a:rPr>
                        <a:t>Year 1</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97.24%</a:t>
                      </a:r>
                      <a:endParaRPr lang="en-GB" sz="1100" dirty="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dirty="0">
                          <a:effectLst/>
                        </a:rPr>
                        <a:t>Year 2</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93.06%</a:t>
                      </a:r>
                      <a:endParaRPr lang="en-GB" sz="1100" dirty="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dirty="0">
                          <a:effectLst/>
                        </a:rPr>
                        <a:t>Year 3</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98.33%</a:t>
                      </a:r>
                      <a:endParaRPr lang="en-GB" sz="1100" dirty="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a:effectLst/>
                        </a:rPr>
                        <a:t>Year 4</a:t>
                      </a:r>
                    </a:p>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95.39%</a:t>
                      </a:r>
                      <a:endParaRPr lang="en-GB" sz="1100" dirty="0">
                        <a:effectLst/>
                        <a:latin typeface="Calibri"/>
                        <a:ea typeface="Calibri"/>
                        <a:cs typeface="Times New Roman"/>
                      </a:endParaRPr>
                    </a:p>
                  </a:txBody>
                  <a:tcPr marL="68580" marR="68580" marT="0" marB="0"/>
                </a:tc>
              </a:tr>
              <a:tr h="368148">
                <a:tc>
                  <a:txBody>
                    <a:bodyPr/>
                    <a:lstStyle/>
                    <a:p>
                      <a:pPr>
                        <a:lnSpc>
                          <a:spcPct val="115000"/>
                        </a:lnSpc>
                        <a:spcAft>
                          <a:spcPts val="0"/>
                        </a:spcAft>
                      </a:pPr>
                      <a:r>
                        <a:rPr lang="en-GB" sz="1100">
                          <a:effectLst/>
                        </a:rPr>
                        <a:t>Year 5</a:t>
                      </a:r>
                    </a:p>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95.33%</a:t>
                      </a:r>
                      <a:endParaRPr lang="en-GB" sz="1100" dirty="0">
                        <a:effectLst/>
                        <a:latin typeface="Calibri"/>
                        <a:ea typeface="Calibri"/>
                        <a:cs typeface="Times New Roman"/>
                      </a:endParaRPr>
                    </a:p>
                  </a:txBody>
                  <a:tcPr marL="68580" marR="68580" marT="0" marB="0"/>
                </a:tc>
              </a:tr>
              <a:tr h="307397">
                <a:tc>
                  <a:txBody>
                    <a:bodyPr/>
                    <a:lstStyle/>
                    <a:p>
                      <a:pPr>
                        <a:lnSpc>
                          <a:spcPct val="115000"/>
                        </a:lnSpc>
                        <a:spcAft>
                          <a:spcPts val="0"/>
                        </a:spcAft>
                      </a:pPr>
                      <a:r>
                        <a:rPr lang="en-GB" sz="1100" dirty="0">
                          <a:effectLst/>
                        </a:rPr>
                        <a:t>Year 6</a:t>
                      </a:r>
                    </a:p>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97.01%</a:t>
                      </a:r>
                      <a:endParaRPr lang="en-GB" sz="1100" dirty="0">
                        <a:effectLst/>
                        <a:latin typeface="Calibri"/>
                        <a:ea typeface="Calibri"/>
                        <a:cs typeface="Times New Roman"/>
                      </a:endParaRPr>
                    </a:p>
                  </a:txBody>
                  <a:tcPr marL="68580" marR="68580" marT="0" marB="0"/>
                </a:tc>
              </a:tr>
            </a:tbl>
          </a:graphicData>
        </a:graphic>
      </p:graphicFrame>
      <p:sp>
        <p:nvSpPr>
          <p:cNvPr id="8" name="TextBox 7"/>
          <p:cNvSpPr txBox="1"/>
          <p:nvPr/>
        </p:nvSpPr>
        <p:spPr>
          <a:xfrm>
            <a:off x="611560" y="5517232"/>
            <a:ext cx="7488832" cy="646331"/>
          </a:xfrm>
          <a:prstGeom prst="rect">
            <a:avLst/>
          </a:prstGeom>
          <a:noFill/>
        </p:spPr>
        <p:txBody>
          <a:bodyPr wrap="square" rtlCol="0">
            <a:spAutoFit/>
          </a:bodyPr>
          <a:lstStyle/>
          <a:p>
            <a:r>
              <a:rPr lang="en-US" dirty="0" smtClean="0"/>
              <a:t>Attendance in school was a lot lower in January and February due to a number of D&amp;V  bugs. At some points a quarter of the classes were missing.</a:t>
            </a:r>
            <a:endParaRPr lang="en-US" dirty="0"/>
          </a:p>
        </p:txBody>
      </p:sp>
    </p:spTree>
    <p:extLst>
      <p:ext uri="{BB962C8B-B14F-4D97-AF65-F5344CB8AC3E}">
        <p14:creationId xmlns:p14="http://schemas.microsoft.com/office/powerpoint/2010/main" val="3071589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0885571"/>
              </p:ext>
            </p:extLst>
          </p:nvPr>
        </p:nvGraphicFramePr>
        <p:xfrm>
          <a:off x="755576" y="5085184"/>
          <a:ext cx="7668853" cy="1371600"/>
        </p:xfrm>
        <a:graphic>
          <a:graphicData uri="http://schemas.openxmlformats.org/drawingml/2006/table">
            <a:tbl>
              <a:tblPr firstRow="1" bandRow="1">
                <a:tableStyleId>{5C22544A-7EE6-4342-B048-85BDC9FD1C3A}</a:tableStyleId>
              </a:tblPr>
              <a:tblGrid>
                <a:gridCol w="4925523"/>
                <a:gridCol w="1371665"/>
                <a:gridCol w="1371665"/>
              </a:tblGrid>
              <a:tr h="571263">
                <a:tc>
                  <a:txBody>
                    <a:bodyPr/>
                    <a:lstStyle/>
                    <a:p>
                      <a:r>
                        <a:rPr lang="en-GB" dirty="0" smtClean="0"/>
                        <a:t>Racist and bullying incidents (from 1</a:t>
                      </a:r>
                      <a:r>
                        <a:rPr lang="en-GB" baseline="30000" dirty="0" smtClean="0"/>
                        <a:t>st</a:t>
                      </a:r>
                      <a:r>
                        <a:rPr lang="en-GB" dirty="0" smtClean="0"/>
                        <a:t> September- 17.11.15)</a:t>
                      </a:r>
                      <a:endParaRPr lang="en-GB" dirty="0"/>
                    </a:p>
                  </a:txBody>
                  <a:tcPr/>
                </a:tc>
                <a:tc>
                  <a:txBody>
                    <a:bodyPr/>
                    <a:lstStyle/>
                    <a:p>
                      <a:r>
                        <a:rPr lang="en-GB" dirty="0" err="1" smtClean="0"/>
                        <a:t>Upto</a:t>
                      </a:r>
                      <a:r>
                        <a:rPr lang="en-GB" baseline="0" dirty="0" smtClean="0"/>
                        <a:t> December</a:t>
                      </a:r>
                      <a:endParaRPr lang="en-GB" dirty="0"/>
                    </a:p>
                  </a:txBody>
                  <a:tcPr/>
                </a:tc>
                <a:tc>
                  <a:txBody>
                    <a:bodyPr/>
                    <a:lstStyle/>
                    <a:p>
                      <a:r>
                        <a:rPr lang="en-GB" dirty="0" err="1" smtClean="0"/>
                        <a:t>Upto</a:t>
                      </a:r>
                      <a:r>
                        <a:rPr lang="en-GB" dirty="0" smtClean="0"/>
                        <a:t> February</a:t>
                      </a:r>
                      <a:endParaRPr lang="en-GB" dirty="0"/>
                    </a:p>
                  </a:txBody>
                  <a:tcPr/>
                </a:tc>
              </a:tr>
              <a:tr h="3264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Number of racist incidents</a:t>
                      </a:r>
                      <a:endParaRPr lang="en-GB" dirty="0"/>
                    </a:p>
                  </a:txBody>
                  <a:tcPr/>
                </a:tc>
                <a:tc>
                  <a:txBody>
                    <a:bodyPr/>
                    <a:lstStyle/>
                    <a:p>
                      <a:r>
                        <a:rPr lang="en-GB" dirty="0" smtClean="0"/>
                        <a:t>0</a:t>
                      </a:r>
                      <a:endParaRPr lang="en-GB" dirty="0"/>
                    </a:p>
                  </a:txBody>
                  <a:tcPr/>
                </a:tc>
                <a:tc>
                  <a:txBody>
                    <a:bodyPr/>
                    <a:lstStyle/>
                    <a:p>
                      <a:r>
                        <a:rPr lang="en-GB" dirty="0" smtClean="0"/>
                        <a:t>0</a:t>
                      </a:r>
                      <a:endParaRPr lang="en-GB" dirty="0"/>
                    </a:p>
                  </a:txBody>
                  <a:tcPr/>
                </a:tc>
              </a:tr>
              <a:tr h="3264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Bullying</a:t>
                      </a:r>
                      <a:r>
                        <a:rPr lang="en-GB" baseline="0" dirty="0" smtClean="0"/>
                        <a:t> incidents </a:t>
                      </a:r>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r>
            </a:tbl>
          </a:graphicData>
        </a:graphic>
      </p:graphicFrame>
      <p:sp>
        <p:nvSpPr>
          <p:cNvPr id="3" name="TextBox 2"/>
          <p:cNvSpPr txBox="1"/>
          <p:nvPr/>
        </p:nvSpPr>
        <p:spPr>
          <a:xfrm>
            <a:off x="827584" y="116632"/>
            <a:ext cx="6912768" cy="523220"/>
          </a:xfrm>
          <a:prstGeom prst="rect">
            <a:avLst/>
          </a:prstGeom>
          <a:noFill/>
        </p:spPr>
        <p:txBody>
          <a:bodyPr wrap="square" rtlCol="0">
            <a:spAutoFit/>
          </a:bodyPr>
          <a:lstStyle/>
          <a:p>
            <a:r>
              <a:rPr lang="en-GB" sz="2800" dirty="0" smtClean="0"/>
              <a:t>Behaviour Report</a:t>
            </a: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2754917462"/>
              </p:ext>
            </p:extLst>
          </p:nvPr>
        </p:nvGraphicFramePr>
        <p:xfrm>
          <a:off x="395536" y="836712"/>
          <a:ext cx="8424936" cy="3888432"/>
        </p:xfrm>
        <a:graphic>
          <a:graphicData uri="http://schemas.openxmlformats.org/drawingml/2006/table">
            <a:tbl>
              <a:tblPr firstRow="1" bandRow="1">
                <a:tableStyleId>{5C22544A-7EE6-4342-B048-85BDC9FD1C3A}</a:tableStyleId>
              </a:tblPr>
              <a:tblGrid>
                <a:gridCol w="963952"/>
                <a:gridCol w="1307118"/>
                <a:gridCol w="1025644"/>
                <a:gridCol w="1245425"/>
                <a:gridCol w="1245425"/>
                <a:gridCol w="1098905"/>
                <a:gridCol w="1538467"/>
              </a:tblGrid>
              <a:tr h="483447">
                <a:tc>
                  <a:txBody>
                    <a:bodyPr/>
                    <a:lstStyle/>
                    <a:p>
                      <a:endParaRPr lang="en-GB" dirty="0"/>
                    </a:p>
                  </a:txBody>
                  <a:tcPr/>
                </a:tc>
                <a:tc>
                  <a:txBody>
                    <a:bodyPr/>
                    <a:lstStyle/>
                    <a:p>
                      <a:r>
                        <a:rPr lang="en-GB" dirty="0" smtClean="0"/>
                        <a:t>September</a:t>
                      </a:r>
                      <a:endParaRPr lang="en-GB" dirty="0"/>
                    </a:p>
                  </a:txBody>
                  <a:tcPr/>
                </a:tc>
                <a:tc>
                  <a:txBody>
                    <a:bodyPr/>
                    <a:lstStyle/>
                    <a:p>
                      <a:r>
                        <a:rPr lang="en-GB" dirty="0" smtClean="0"/>
                        <a:t>October</a:t>
                      </a:r>
                      <a:endParaRPr lang="en-GB" dirty="0"/>
                    </a:p>
                  </a:txBody>
                  <a:tcPr/>
                </a:tc>
                <a:tc>
                  <a:txBody>
                    <a:bodyPr/>
                    <a:lstStyle/>
                    <a:p>
                      <a:r>
                        <a:rPr lang="en-GB" dirty="0" smtClean="0"/>
                        <a:t>November</a:t>
                      </a:r>
                      <a:endParaRPr lang="en-GB" dirty="0"/>
                    </a:p>
                  </a:txBody>
                  <a:tcPr/>
                </a:tc>
                <a:tc>
                  <a:txBody>
                    <a:bodyPr/>
                    <a:lstStyle/>
                    <a:p>
                      <a:r>
                        <a:rPr lang="en-GB" dirty="0" smtClean="0"/>
                        <a:t>December </a:t>
                      </a:r>
                      <a:endParaRPr lang="en-GB" dirty="0"/>
                    </a:p>
                  </a:txBody>
                  <a:tcPr/>
                </a:tc>
                <a:tc>
                  <a:txBody>
                    <a:bodyPr/>
                    <a:lstStyle/>
                    <a:p>
                      <a:r>
                        <a:rPr lang="en-GB" dirty="0" smtClean="0"/>
                        <a:t>January</a:t>
                      </a:r>
                      <a:endParaRPr lang="en-GB" dirty="0"/>
                    </a:p>
                  </a:txBody>
                  <a:tcPr/>
                </a:tc>
                <a:tc>
                  <a:txBody>
                    <a:bodyPr/>
                    <a:lstStyle/>
                    <a:p>
                      <a:r>
                        <a:rPr lang="en-GB" dirty="0" smtClean="0"/>
                        <a:t>February</a:t>
                      </a:r>
                      <a:endParaRPr lang="en-GB" dirty="0"/>
                    </a:p>
                  </a:txBody>
                  <a:tcPr/>
                </a:tc>
              </a:tr>
              <a:tr h="942790">
                <a:tc>
                  <a:txBody>
                    <a:bodyPr/>
                    <a:lstStyle/>
                    <a:p>
                      <a:r>
                        <a:rPr lang="en-GB" dirty="0" smtClean="0"/>
                        <a:t>Level 2 incidents</a:t>
                      </a:r>
                      <a:endParaRPr lang="en-GB" dirty="0"/>
                    </a:p>
                  </a:txBody>
                  <a:tcPr/>
                </a:tc>
                <a:tc>
                  <a:txBody>
                    <a:bodyPr/>
                    <a:lstStyle/>
                    <a:p>
                      <a:r>
                        <a:rPr lang="en-GB" dirty="0" smtClean="0"/>
                        <a:t>4</a:t>
                      </a:r>
                      <a:endParaRPr lang="en-GB" dirty="0"/>
                    </a:p>
                  </a:txBody>
                  <a:tcPr/>
                </a:tc>
                <a:tc>
                  <a:txBody>
                    <a:bodyPr/>
                    <a:lstStyle/>
                    <a:p>
                      <a:r>
                        <a:rPr lang="en-GB" dirty="0" smtClean="0"/>
                        <a:t>5</a:t>
                      </a:r>
                      <a:endParaRPr lang="en-GB" dirty="0"/>
                    </a:p>
                  </a:txBody>
                  <a:tcPr/>
                </a:tc>
                <a:tc>
                  <a:txBody>
                    <a:bodyPr/>
                    <a:lstStyle/>
                    <a:p>
                      <a:r>
                        <a:rPr lang="en-GB" dirty="0" smtClean="0"/>
                        <a:t>4</a:t>
                      </a:r>
                      <a:endParaRPr lang="en-GB" dirty="0"/>
                    </a:p>
                  </a:txBody>
                  <a:tcPr/>
                </a:tc>
                <a:tc>
                  <a:txBody>
                    <a:bodyPr/>
                    <a:lstStyle/>
                    <a:p>
                      <a:r>
                        <a:rPr lang="en-GB" dirty="0" smtClean="0"/>
                        <a:t>3</a:t>
                      </a:r>
                      <a:endParaRPr lang="en-GB" dirty="0"/>
                    </a:p>
                  </a:txBody>
                  <a:tcPr/>
                </a:tc>
                <a:tc>
                  <a:txBody>
                    <a:bodyPr/>
                    <a:lstStyle/>
                    <a:p>
                      <a:endParaRPr lang="en-GB" dirty="0"/>
                    </a:p>
                  </a:txBody>
                  <a:tcPr/>
                </a:tc>
                <a:tc>
                  <a:txBody>
                    <a:bodyPr/>
                    <a:lstStyle/>
                    <a:p>
                      <a:r>
                        <a:rPr lang="en-GB" dirty="0" smtClean="0"/>
                        <a:t>1</a:t>
                      </a:r>
                      <a:endParaRPr lang="en-GB" dirty="0"/>
                    </a:p>
                  </a:txBody>
                  <a:tcPr/>
                </a:tc>
              </a:tr>
              <a:tr h="942790">
                <a:tc>
                  <a:txBody>
                    <a:bodyPr/>
                    <a:lstStyle/>
                    <a:p>
                      <a:r>
                        <a:rPr lang="en-GB" dirty="0" smtClean="0"/>
                        <a:t>Level 3 incidents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r>
              <a:tr h="1519405">
                <a:tc>
                  <a:txBody>
                    <a:bodyPr/>
                    <a:lstStyle/>
                    <a:p>
                      <a:r>
                        <a:rPr lang="en-GB" dirty="0" smtClean="0"/>
                        <a:t>Level 4 </a:t>
                      </a:r>
                    </a:p>
                    <a:p>
                      <a:r>
                        <a:rPr lang="en-GB" sz="1400" dirty="0" smtClean="0"/>
                        <a:t>Fixed Term </a:t>
                      </a:r>
                    </a:p>
                    <a:p>
                      <a:r>
                        <a:rPr lang="en-GB" sz="1400" dirty="0" smtClean="0"/>
                        <a:t>Exclusion</a:t>
                      </a:r>
                      <a:endParaRPr lang="en-GB" sz="1400" dirty="0"/>
                    </a:p>
                  </a:txBody>
                  <a:tcPr/>
                </a:tc>
                <a:tc>
                  <a:txBody>
                    <a:bodyPr/>
                    <a:lstStyle/>
                    <a:p>
                      <a:endParaRPr lang="en-GB" dirty="0"/>
                    </a:p>
                  </a:txBody>
                  <a:tcPr/>
                </a:tc>
                <a:tc>
                  <a:txBody>
                    <a:bodyPr/>
                    <a:lstStyle/>
                    <a:p>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r>
                        <a:rPr lang="en-GB" dirty="0" smtClean="0"/>
                        <a:t>1</a:t>
                      </a:r>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737049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Staffing</a:t>
            </a:r>
            <a:endParaRPr lang="en-GB" dirty="0"/>
          </a:p>
        </p:txBody>
      </p:sp>
      <p:sp>
        <p:nvSpPr>
          <p:cNvPr id="3" name="Content Placeholder 2"/>
          <p:cNvSpPr>
            <a:spLocks noGrp="1"/>
          </p:cNvSpPr>
          <p:nvPr>
            <p:ph idx="1"/>
          </p:nvPr>
        </p:nvSpPr>
        <p:spPr/>
        <p:txBody>
          <a:bodyPr>
            <a:normAutofit/>
          </a:bodyPr>
          <a:lstStyle/>
          <a:p>
            <a:pPr marL="0" indent="0">
              <a:buNone/>
            </a:pPr>
            <a:r>
              <a:rPr lang="en-GB" u="sng" dirty="0" smtClean="0">
                <a:solidFill>
                  <a:srgbClr val="FF0000"/>
                </a:solidFill>
              </a:rPr>
              <a:t> Staff</a:t>
            </a:r>
          </a:p>
          <a:p>
            <a:r>
              <a:rPr lang="en-GB" sz="2400" dirty="0" smtClean="0"/>
              <a:t>Tammy Lawson our SEN 1:1 TA has got a permanent position at St Mary’s and left at half term.</a:t>
            </a:r>
          </a:p>
          <a:p>
            <a:r>
              <a:rPr lang="en-GB" sz="2400" dirty="0" smtClean="0"/>
              <a:t>She will be replaced Mon-Wed by Emma </a:t>
            </a:r>
            <a:r>
              <a:rPr lang="en-GB" sz="2400" dirty="0" err="1" smtClean="0"/>
              <a:t>Hergt</a:t>
            </a:r>
            <a:r>
              <a:rPr lang="en-GB" sz="2400" dirty="0" smtClean="0"/>
              <a:t>, Thurs- Year 2 TA and on a Friday by Emily Jones. (all current members of staff)</a:t>
            </a:r>
          </a:p>
          <a:p>
            <a:r>
              <a:rPr lang="en-GB" sz="2400" dirty="0" smtClean="0"/>
              <a:t>We had our first interview on Monday 8</a:t>
            </a:r>
            <a:r>
              <a:rPr lang="en-GB" sz="2400" baseline="30000" dirty="0" smtClean="0"/>
              <a:t>th</a:t>
            </a:r>
            <a:r>
              <a:rPr lang="en-GB" sz="2400" dirty="0" smtClean="0"/>
              <a:t> Feb for our direct teaching position. Unfortunately, all places are now full. </a:t>
            </a:r>
          </a:p>
          <a:p>
            <a:r>
              <a:rPr lang="en-GB" sz="2400" dirty="0" smtClean="0"/>
              <a:t>Mrs </a:t>
            </a:r>
            <a:r>
              <a:rPr lang="en-GB" sz="2400" dirty="0" err="1" smtClean="0"/>
              <a:t>Hovard</a:t>
            </a:r>
            <a:r>
              <a:rPr lang="en-GB" sz="2400" dirty="0" smtClean="0"/>
              <a:t> is not likely to return to work until after the Easter Break. (LB and CP both working in the office)</a:t>
            </a:r>
            <a:endParaRPr lang="en-GB" sz="2400" dirty="0"/>
          </a:p>
        </p:txBody>
      </p:sp>
    </p:spTree>
    <p:extLst>
      <p:ext uri="{BB962C8B-B14F-4D97-AF65-F5344CB8AC3E}">
        <p14:creationId xmlns:p14="http://schemas.microsoft.com/office/powerpoint/2010/main" val="323402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540" y="108159"/>
            <a:ext cx="8280920" cy="584775"/>
          </a:xfrm>
          <a:prstGeom prst="rect">
            <a:avLst/>
          </a:prstGeom>
          <a:noFill/>
        </p:spPr>
        <p:txBody>
          <a:bodyPr wrap="square" rtlCol="0">
            <a:spAutoFit/>
          </a:bodyPr>
          <a:lstStyle/>
          <a:p>
            <a:pPr algn="ctr"/>
            <a:r>
              <a:rPr lang="en-GB" sz="3200" dirty="0" smtClean="0"/>
              <a:t>SEND at Holy Trinity</a:t>
            </a:r>
            <a:endParaRPr lang="en-GB" sz="3200" dirty="0"/>
          </a:p>
        </p:txBody>
      </p:sp>
      <p:graphicFrame>
        <p:nvGraphicFramePr>
          <p:cNvPr id="3" name="Table 2"/>
          <p:cNvGraphicFramePr>
            <a:graphicFrameLocks noGrp="1"/>
          </p:cNvGraphicFramePr>
          <p:nvPr>
            <p:extLst>
              <p:ext uri="{D42A27DB-BD31-4B8C-83A1-F6EECF244321}">
                <p14:modId xmlns:p14="http://schemas.microsoft.com/office/powerpoint/2010/main" val="3759573505"/>
              </p:ext>
            </p:extLst>
          </p:nvPr>
        </p:nvGraphicFramePr>
        <p:xfrm>
          <a:off x="467544" y="1221944"/>
          <a:ext cx="8064896" cy="5547359"/>
        </p:xfrm>
        <a:graphic>
          <a:graphicData uri="http://schemas.openxmlformats.org/drawingml/2006/table">
            <a:tbl>
              <a:tblPr firstRow="1" bandRow="1">
                <a:tableStyleId>{5C22544A-7EE6-4342-B048-85BDC9FD1C3A}</a:tableStyleId>
              </a:tblPr>
              <a:tblGrid>
                <a:gridCol w="4032448"/>
                <a:gridCol w="4032448"/>
              </a:tblGrid>
              <a:tr h="362840">
                <a:tc>
                  <a:txBody>
                    <a:bodyPr/>
                    <a:lstStyle/>
                    <a:p>
                      <a:r>
                        <a:rPr lang="en-GB" dirty="0" smtClean="0"/>
                        <a:t>Support</a:t>
                      </a:r>
                      <a:endParaRPr lang="en-GB" dirty="0"/>
                    </a:p>
                  </a:txBody>
                  <a:tcPr/>
                </a:tc>
                <a:tc>
                  <a:txBody>
                    <a:bodyPr/>
                    <a:lstStyle/>
                    <a:p>
                      <a:r>
                        <a:rPr lang="en-GB" dirty="0" smtClean="0"/>
                        <a:t>Number of children</a:t>
                      </a:r>
                      <a:endParaRPr lang="en-GB" dirty="0"/>
                    </a:p>
                  </a:txBody>
                  <a:tcPr/>
                </a:tc>
              </a:tr>
              <a:tr h="298224">
                <a:tc>
                  <a:txBody>
                    <a:bodyPr/>
                    <a:lstStyle/>
                    <a:p>
                      <a:r>
                        <a:rPr lang="en-GB" sz="1400" dirty="0" smtClean="0"/>
                        <a:t>CAFs – Common Assessment Framework</a:t>
                      </a:r>
                      <a:endParaRPr lang="en-GB" sz="1400" dirty="0"/>
                    </a:p>
                  </a:txBody>
                  <a:tcPr/>
                </a:tc>
                <a:tc>
                  <a:txBody>
                    <a:bodyPr/>
                    <a:lstStyle/>
                    <a:p>
                      <a:r>
                        <a:rPr lang="en-GB" sz="1400" dirty="0" smtClean="0"/>
                        <a:t>7active, 1 closed and 1 not continuing with</a:t>
                      </a:r>
                      <a:endParaRPr lang="en-GB" sz="1400" dirty="0"/>
                    </a:p>
                  </a:txBody>
                  <a:tcPr/>
                </a:tc>
              </a:tr>
              <a:tr h="298224">
                <a:tc>
                  <a:txBody>
                    <a:bodyPr/>
                    <a:lstStyle/>
                    <a:p>
                      <a:r>
                        <a:rPr lang="en-GB" sz="1400" dirty="0" smtClean="0"/>
                        <a:t>TACs- Team around the Child</a:t>
                      </a:r>
                      <a:endParaRPr lang="en-GB" sz="1400" dirty="0"/>
                    </a:p>
                  </a:txBody>
                  <a:tcPr/>
                </a:tc>
                <a:tc>
                  <a:txBody>
                    <a:bodyPr/>
                    <a:lstStyle/>
                    <a:p>
                      <a:r>
                        <a:rPr lang="en-GB" sz="1400" dirty="0" smtClean="0"/>
                        <a:t>10</a:t>
                      </a:r>
                      <a:endParaRPr lang="en-GB" sz="1400" dirty="0"/>
                    </a:p>
                  </a:txBody>
                  <a:tcPr/>
                </a:tc>
              </a:tr>
              <a:tr h="298224">
                <a:tc>
                  <a:txBody>
                    <a:bodyPr/>
                    <a:lstStyle/>
                    <a:p>
                      <a:r>
                        <a:rPr lang="en-GB" sz="1400" dirty="0" smtClean="0"/>
                        <a:t>SENSS-  Special Educational Needs Support</a:t>
                      </a:r>
                      <a:r>
                        <a:rPr lang="en-GB" sz="1400" baseline="0" dirty="0" smtClean="0"/>
                        <a:t> Services</a:t>
                      </a:r>
                      <a:endParaRPr lang="en-GB" sz="1400" dirty="0"/>
                    </a:p>
                  </a:txBody>
                  <a:tcPr/>
                </a:tc>
                <a:tc>
                  <a:txBody>
                    <a:bodyPr/>
                    <a:lstStyle/>
                    <a:p>
                      <a:r>
                        <a:rPr lang="en-GB" sz="1400" dirty="0" smtClean="0"/>
                        <a:t>10 referrals</a:t>
                      </a:r>
                      <a:endParaRPr lang="en-GB" sz="1400" dirty="0"/>
                    </a:p>
                  </a:txBody>
                  <a:tcPr/>
                </a:tc>
              </a:tr>
              <a:tr h="278824">
                <a:tc>
                  <a:txBody>
                    <a:bodyPr/>
                    <a:lstStyle/>
                    <a:p>
                      <a:r>
                        <a:rPr lang="en-GB" sz="1400" dirty="0" smtClean="0"/>
                        <a:t>EP-Educational Psychologist</a:t>
                      </a:r>
                      <a:endParaRPr lang="en-GB" sz="1400" dirty="0"/>
                    </a:p>
                  </a:txBody>
                  <a:tcPr/>
                </a:tc>
                <a:tc>
                  <a:txBody>
                    <a:bodyPr/>
                    <a:lstStyle/>
                    <a:p>
                      <a:r>
                        <a:rPr lang="en-GB" sz="1400" dirty="0" smtClean="0"/>
                        <a:t>4</a:t>
                      </a:r>
                      <a:endParaRPr lang="en-GB" sz="1400" dirty="0"/>
                    </a:p>
                  </a:txBody>
                  <a:tcPr/>
                </a:tc>
              </a:tr>
              <a:tr h="298224">
                <a:tc>
                  <a:txBody>
                    <a:bodyPr/>
                    <a:lstStyle/>
                    <a:p>
                      <a:r>
                        <a:rPr lang="en-GB" sz="1400" dirty="0" smtClean="0"/>
                        <a:t>Young Carers</a:t>
                      </a:r>
                      <a:endParaRPr lang="en-GB" sz="1400" dirty="0"/>
                    </a:p>
                  </a:txBody>
                  <a:tcPr/>
                </a:tc>
                <a:tc>
                  <a:txBody>
                    <a:bodyPr/>
                    <a:lstStyle/>
                    <a:p>
                      <a:r>
                        <a:rPr lang="en-GB" sz="1400" dirty="0" smtClean="0"/>
                        <a:t>2</a:t>
                      </a:r>
                      <a:endParaRPr lang="en-GB" sz="1400" dirty="0"/>
                    </a:p>
                  </a:txBody>
                  <a:tcPr/>
                </a:tc>
              </a:tr>
              <a:tr h="298224">
                <a:tc>
                  <a:txBody>
                    <a:bodyPr/>
                    <a:lstStyle/>
                    <a:p>
                      <a:r>
                        <a:rPr lang="en-GB" sz="1400" dirty="0" smtClean="0"/>
                        <a:t>Assessing Witney hub</a:t>
                      </a:r>
                      <a:endParaRPr lang="en-GB" sz="1400" dirty="0"/>
                    </a:p>
                  </a:txBody>
                  <a:tcPr/>
                </a:tc>
                <a:tc>
                  <a:txBody>
                    <a:bodyPr/>
                    <a:lstStyle/>
                    <a:p>
                      <a:r>
                        <a:rPr lang="en-GB" sz="1400" dirty="0" smtClean="0"/>
                        <a:t>4 key workers</a:t>
                      </a:r>
                      <a:endParaRPr lang="en-GB" sz="1400" dirty="0"/>
                    </a:p>
                  </a:txBody>
                  <a:tcPr/>
                </a:tc>
              </a:tr>
              <a:tr h="298224">
                <a:tc>
                  <a:txBody>
                    <a:bodyPr/>
                    <a:lstStyle/>
                    <a:p>
                      <a:r>
                        <a:rPr lang="en-GB" sz="1400" dirty="0" smtClean="0"/>
                        <a:t>PCAMHS</a:t>
                      </a:r>
                      <a:endParaRPr lang="en-GB" sz="1400" dirty="0"/>
                    </a:p>
                  </a:txBody>
                  <a:tcPr/>
                </a:tc>
                <a:tc>
                  <a:txBody>
                    <a:bodyPr/>
                    <a:lstStyle/>
                    <a:p>
                      <a:r>
                        <a:rPr lang="en-GB" sz="1400" dirty="0" smtClean="0"/>
                        <a:t>4</a:t>
                      </a:r>
                      <a:r>
                        <a:rPr lang="en-GB" sz="1400" baseline="0" dirty="0" smtClean="0"/>
                        <a:t> -1 child discharged</a:t>
                      </a:r>
                      <a:endParaRPr lang="en-GB" sz="1400" dirty="0"/>
                    </a:p>
                  </a:txBody>
                  <a:tcPr/>
                </a:tc>
              </a:tr>
              <a:tr h="211752">
                <a:tc>
                  <a:txBody>
                    <a:bodyPr/>
                    <a:lstStyle/>
                    <a:p>
                      <a:r>
                        <a:rPr lang="en-GB" sz="1400" dirty="0" smtClean="0"/>
                        <a:t>CAMHS</a:t>
                      </a:r>
                      <a:endParaRPr lang="en-GB" sz="1400" dirty="0"/>
                    </a:p>
                  </a:txBody>
                  <a:tcPr/>
                </a:tc>
                <a:tc>
                  <a:txBody>
                    <a:bodyPr/>
                    <a:lstStyle/>
                    <a:p>
                      <a:r>
                        <a:rPr lang="en-GB" sz="1400" dirty="0" smtClean="0"/>
                        <a:t>3</a:t>
                      </a:r>
                      <a:r>
                        <a:rPr lang="en-GB" sz="1400" baseline="0" dirty="0" smtClean="0"/>
                        <a:t> referrals accepted</a:t>
                      </a:r>
                      <a:endParaRPr lang="en-GB" sz="1400" dirty="0"/>
                    </a:p>
                  </a:txBody>
                  <a:tcPr/>
                </a:tc>
              </a:tr>
              <a:tr h="298224">
                <a:tc>
                  <a:txBody>
                    <a:bodyPr/>
                    <a:lstStyle/>
                    <a:p>
                      <a:r>
                        <a:rPr lang="en-GB" sz="1400" dirty="0" smtClean="0"/>
                        <a:t>Social care referrals</a:t>
                      </a:r>
                      <a:endParaRPr lang="en-GB" sz="1400" dirty="0"/>
                    </a:p>
                  </a:txBody>
                  <a:tcPr/>
                </a:tc>
                <a:tc>
                  <a:txBody>
                    <a:bodyPr/>
                    <a:lstStyle/>
                    <a:p>
                      <a:r>
                        <a:rPr lang="en-GB" sz="1400" dirty="0" smtClean="0"/>
                        <a:t>6</a:t>
                      </a:r>
                      <a:endParaRPr lang="en-GB" sz="1400" dirty="0"/>
                    </a:p>
                  </a:txBody>
                  <a:tcPr/>
                </a:tc>
              </a:tr>
              <a:tr h="250224">
                <a:tc>
                  <a:txBody>
                    <a:bodyPr/>
                    <a:lstStyle/>
                    <a:p>
                      <a:r>
                        <a:rPr lang="en-GB" sz="1400" smtClean="0"/>
                        <a:t>CHICKS-</a:t>
                      </a:r>
                      <a:r>
                        <a:rPr lang="en-GB" sz="1400" baseline="0" smtClean="0"/>
                        <a:t> respite </a:t>
                      </a:r>
                      <a:r>
                        <a:rPr lang="en-GB" sz="1400" baseline="0" dirty="0" smtClean="0"/>
                        <a:t>care</a:t>
                      </a:r>
                      <a:endParaRPr lang="en-GB" sz="1400" dirty="0"/>
                    </a:p>
                  </a:txBody>
                  <a:tcPr/>
                </a:tc>
                <a:tc>
                  <a:txBody>
                    <a:bodyPr/>
                    <a:lstStyle/>
                    <a:p>
                      <a:r>
                        <a:rPr lang="en-GB" sz="1400" dirty="0" smtClean="0"/>
                        <a:t>5</a:t>
                      </a:r>
                      <a:endParaRPr lang="en-GB" sz="1400" dirty="0"/>
                    </a:p>
                  </a:txBody>
                  <a:tcPr/>
                </a:tc>
              </a:tr>
              <a:tr h="298224">
                <a:tc>
                  <a:txBody>
                    <a:bodyPr/>
                    <a:lstStyle/>
                    <a:p>
                      <a:r>
                        <a:rPr lang="en-GB" sz="1400" dirty="0" smtClean="0"/>
                        <a:t>Professional meeting</a:t>
                      </a:r>
                      <a:endParaRPr lang="en-GB" sz="1400" dirty="0"/>
                    </a:p>
                  </a:txBody>
                  <a:tcPr/>
                </a:tc>
                <a:tc>
                  <a:txBody>
                    <a:bodyPr/>
                    <a:lstStyle/>
                    <a:p>
                      <a:r>
                        <a:rPr lang="en-GB" sz="1400" dirty="0" smtClean="0"/>
                        <a:t>2</a:t>
                      </a:r>
                      <a:endParaRPr lang="en-GB" sz="1400" dirty="0"/>
                    </a:p>
                  </a:txBody>
                  <a:tcPr/>
                </a:tc>
              </a:tr>
              <a:tr h="304145">
                <a:tc>
                  <a:txBody>
                    <a:bodyPr/>
                    <a:lstStyle/>
                    <a:p>
                      <a:r>
                        <a:rPr lang="en-GB" sz="1400" dirty="0" smtClean="0"/>
                        <a:t>Riding for the disabled</a:t>
                      </a:r>
                      <a:endParaRPr lang="en-GB" sz="1400" dirty="0"/>
                    </a:p>
                  </a:txBody>
                  <a:tcPr/>
                </a:tc>
                <a:tc>
                  <a:txBody>
                    <a:bodyPr/>
                    <a:lstStyle/>
                    <a:p>
                      <a:r>
                        <a:rPr lang="en-GB" sz="1400" dirty="0" smtClean="0"/>
                        <a:t>1</a:t>
                      </a:r>
                      <a:endParaRPr lang="en-GB" sz="1400" dirty="0"/>
                    </a:p>
                  </a:txBody>
                  <a:tcPr/>
                </a:tc>
              </a:tr>
              <a:tr h="298224">
                <a:tc>
                  <a:txBody>
                    <a:bodyPr/>
                    <a:lstStyle/>
                    <a:p>
                      <a:r>
                        <a:rPr lang="en-GB" sz="1400" dirty="0" smtClean="0"/>
                        <a:t>Working with HSLW</a:t>
                      </a:r>
                      <a:endParaRPr lang="en-GB" sz="1400" dirty="0"/>
                    </a:p>
                  </a:txBody>
                  <a:tcPr/>
                </a:tc>
                <a:tc>
                  <a:txBody>
                    <a:bodyPr/>
                    <a:lstStyle/>
                    <a:p>
                      <a:r>
                        <a:rPr lang="en-GB" sz="1400" dirty="0" smtClean="0"/>
                        <a:t>13</a:t>
                      </a:r>
                      <a:endParaRPr lang="en-GB" sz="1400" dirty="0"/>
                    </a:p>
                  </a:txBody>
                  <a:tcPr/>
                </a:tc>
              </a:tr>
              <a:tr h="255160">
                <a:tc>
                  <a:txBody>
                    <a:bodyPr/>
                    <a:lstStyle/>
                    <a:p>
                      <a:r>
                        <a:rPr lang="en-GB" sz="1400" dirty="0" smtClean="0"/>
                        <a:t>Speech and</a:t>
                      </a:r>
                      <a:r>
                        <a:rPr lang="en-GB" sz="1400" baseline="0" dirty="0" smtClean="0"/>
                        <a:t> Language</a:t>
                      </a:r>
                      <a:endParaRPr lang="en-GB" sz="1400" dirty="0"/>
                    </a:p>
                  </a:txBody>
                  <a:tcPr/>
                </a:tc>
                <a:tc>
                  <a:txBody>
                    <a:bodyPr/>
                    <a:lstStyle/>
                    <a:p>
                      <a:r>
                        <a:rPr lang="en-GB" sz="1400" dirty="0" smtClean="0"/>
                        <a:t>5</a:t>
                      </a:r>
                      <a:r>
                        <a:rPr lang="en-GB" sz="1400" baseline="0" dirty="0" smtClean="0"/>
                        <a:t> and 2 referrals</a:t>
                      </a:r>
                      <a:endParaRPr lang="en-GB" sz="1400" dirty="0"/>
                    </a:p>
                  </a:txBody>
                  <a:tcPr/>
                </a:tc>
              </a:tr>
              <a:tr h="252360">
                <a:tc>
                  <a:txBody>
                    <a:bodyPr/>
                    <a:lstStyle/>
                    <a:p>
                      <a:r>
                        <a:rPr lang="en-GB" sz="1400" dirty="0" smtClean="0"/>
                        <a:t>Official Wave</a:t>
                      </a:r>
                      <a:r>
                        <a:rPr lang="en-GB" sz="1400" baseline="0" dirty="0" smtClean="0"/>
                        <a:t> 2 Interventions</a:t>
                      </a:r>
                      <a:endParaRPr lang="en-GB" sz="1400" dirty="0"/>
                    </a:p>
                  </a:txBody>
                  <a:tcPr/>
                </a:tc>
                <a:tc>
                  <a:txBody>
                    <a:bodyPr/>
                    <a:lstStyle/>
                    <a:p>
                      <a:r>
                        <a:rPr lang="en-GB" sz="1400" dirty="0" smtClean="0"/>
                        <a:t>46 children </a:t>
                      </a:r>
                      <a:endParaRPr lang="en-GB" sz="1400" dirty="0"/>
                    </a:p>
                  </a:txBody>
                  <a:tcPr/>
                </a:tc>
              </a:tr>
              <a:tr h="211147">
                <a:tc>
                  <a:txBody>
                    <a:bodyPr/>
                    <a:lstStyle/>
                    <a:p>
                      <a:r>
                        <a:rPr lang="en-GB" sz="1400" dirty="0" smtClean="0"/>
                        <a:t>Working with a Quality </a:t>
                      </a:r>
                      <a:r>
                        <a:rPr lang="en-GB" sz="1400" smtClean="0"/>
                        <a:t>First Teacher- QFT</a:t>
                      </a:r>
                      <a:endParaRPr lang="en-GB" sz="1400" dirty="0"/>
                    </a:p>
                  </a:txBody>
                  <a:tcPr/>
                </a:tc>
                <a:tc>
                  <a:txBody>
                    <a:bodyPr/>
                    <a:lstStyle/>
                    <a:p>
                      <a:r>
                        <a:rPr lang="en-GB" sz="1400" dirty="0" smtClean="0"/>
                        <a:t>10</a:t>
                      </a:r>
                      <a:endParaRPr lang="en-GB" sz="1400" dirty="0"/>
                    </a:p>
                  </a:txBody>
                  <a:tcPr/>
                </a:tc>
              </a:tr>
              <a:tr h="266387">
                <a:tc>
                  <a:txBody>
                    <a:bodyPr/>
                    <a:lstStyle/>
                    <a:p>
                      <a:r>
                        <a:rPr lang="en-GB" sz="1400" dirty="0" smtClean="0"/>
                        <a:t>Gifted</a:t>
                      </a:r>
                      <a:r>
                        <a:rPr lang="en-GB" sz="1400" baseline="0" dirty="0" smtClean="0"/>
                        <a:t> and Talented booster groups</a:t>
                      </a:r>
                      <a:endParaRPr lang="en-GB" sz="1400" dirty="0"/>
                    </a:p>
                  </a:txBody>
                  <a:tcPr/>
                </a:tc>
                <a:tc>
                  <a:txBody>
                    <a:bodyPr/>
                    <a:lstStyle/>
                    <a:p>
                      <a:r>
                        <a:rPr lang="en-GB" sz="1400" dirty="0" smtClean="0"/>
                        <a:t>25</a:t>
                      </a:r>
                      <a:endParaRPr lang="en-GB" sz="1400" dirty="0"/>
                    </a:p>
                  </a:txBody>
                  <a:tcPr/>
                </a:tc>
              </a:tr>
            </a:tbl>
          </a:graphicData>
        </a:graphic>
      </p:graphicFrame>
      <p:sp>
        <p:nvSpPr>
          <p:cNvPr id="4" name="TextBox 3"/>
          <p:cNvSpPr txBox="1"/>
          <p:nvPr/>
        </p:nvSpPr>
        <p:spPr>
          <a:xfrm>
            <a:off x="1403648" y="620688"/>
            <a:ext cx="6192688" cy="646331"/>
          </a:xfrm>
          <a:prstGeom prst="rect">
            <a:avLst/>
          </a:prstGeom>
          <a:noFill/>
        </p:spPr>
        <p:txBody>
          <a:bodyPr wrap="square" rtlCol="0">
            <a:spAutoFit/>
          </a:bodyPr>
          <a:lstStyle/>
          <a:p>
            <a:r>
              <a:rPr lang="en-GB" dirty="0"/>
              <a:t>We have 28 children who are on the SEND </a:t>
            </a:r>
            <a:r>
              <a:rPr lang="en-GB" dirty="0" smtClean="0"/>
              <a:t>register, we offer support in a variety of ways:</a:t>
            </a:r>
            <a:endParaRPr lang="en-GB" dirty="0"/>
          </a:p>
        </p:txBody>
      </p:sp>
    </p:spTree>
    <p:extLst>
      <p:ext uri="{BB962C8B-B14F-4D97-AF65-F5344CB8AC3E}">
        <p14:creationId xmlns:p14="http://schemas.microsoft.com/office/powerpoint/2010/main" val="2073984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404664"/>
            <a:ext cx="7068096" cy="1200329"/>
          </a:xfrm>
          <a:prstGeom prst="rect">
            <a:avLst/>
          </a:prstGeom>
        </p:spPr>
        <p:txBody>
          <a:bodyPr wrap="square">
            <a:spAutoFit/>
          </a:bodyPr>
          <a:lstStyle/>
          <a:p>
            <a:r>
              <a:rPr lang="en-GB" sz="2400" dirty="0"/>
              <a:t>The Progress of Key Priorities within the School Development Plan- </a:t>
            </a:r>
            <a:r>
              <a:rPr lang="en-GB" sz="2400" dirty="0" smtClean="0"/>
              <a:t>Personal development, behaviour and welfare</a:t>
            </a:r>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802330590"/>
              </p:ext>
            </p:extLst>
          </p:nvPr>
        </p:nvGraphicFramePr>
        <p:xfrm>
          <a:off x="457200" y="1600200"/>
          <a:ext cx="8579297" cy="3322319"/>
        </p:xfrm>
        <a:graphic>
          <a:graphicData uri="http://schemas.openxmlformats.org/drawingml/2006/table">
            <a:tbl>
              <a:tblPr firstRow="1" bandRow="1">
                <a:tableStyleId>{5C22544A-7EE6-4342-B048-85BDC9FD1C3A}</a:tableStyleId>
              </a:tblPr>
              <a:tblGrid>
                <a:gridCol w="2859765"/>
                <a:gridCol w="1429883"/>
                <a:gridCol w="1429883"/>
                <a:gridCol w="1429883"/>
                <a:gridCol w="1429883"/>
              </a:tblGrid>
              <a:tr h="370840">
                <a:tc>
                  <a:txBody>
                    <a:bodyPr/>
                    <a:lstStyle/>
                    <a:p>
                      <a:r>
                        <a:rPr lang="en-GB" sz="1400" dirty="0" smtClean="0"/>
                        <a:t>Objection/Action</a:t>
                      </a:r>
                      <a:endParaRPr lang="en-GB" sz="1400" dirty="0"/>
                    </a:p>
                  </a:txBody>
                  <a:tcPr/>
                </a:tc>
                <a:tc>
                  <a:txBody>
                    <a:bodyPr/>
                    <a:lstStyle/>
                    <a:p>
                      <a:r>
                        <a:rPr lang="en-GB" sz="1400" dirty="0" smtClean="0"/>
                        <a:t>On target</a:t>
                      </a:r>
                      <a:endParaRPr lang="en-GB" sz="1400" dirty="0"/>
                    </a:p>
                  </a:txBody>
                  <a:tcPr/>
                </a:tc>
                <a:tc>
                  <a:txBody>
                    <a:bodyPr/>
                    <a:lstStyle/>
                    <a:p>
                      <a:r>
                        <a:rPr lang="en-GB" sz="1400" dirty="0" smtClean="0"/>
                        <a:t>Partially on target</a:t>
                      </a:r>
                      <a:endParaRPr lang="en-GB" sz="1400" dirty="0"/>
                    </a:p>
                  </a:txBody>
                  <a:tcPr/>
                </a:tc>
                <a:tc>
                  <a:txBody>
                    <a:bodyPr/>
                    <a:lstStyle/>
                    <a:p>
                      <a:r>
                        <a:rPr lang="en-GB" sz="1400" dirty="0" smtClean="0"/>
                        <a:t>Off target</a:t>
                      </a:r>
                      <a:endParaRPr lang="en-GB" sz="1400" dirty="0"/>
                    </a:p>
                  </a:txBody>
                  <a:tcPr/>
                </a:tc>
                <a:tc>
                  <a:txBody>
                    <a:bodyPr/>
                    <a:lstStyle/>
                    <a:p>
                      <a:r>
                        <a:rPr lang="en-GB" sz="1400" dirty="0" smtClean="0"/>
                        <a:t>notes</a:t>
                      </a:r>
                      <a:endParaRPr lang="en-GB" sz="1400" dirty="0"/>
                    </a:p>
                  </a:txBody>
                  <a:tcPr/>
                </a:tc>
              </a:tr>
              <a:tr h="370840">
                <a:tc>
                  <a:txBody>
                    <a:bodyPr/>
                    <a:lstStyle/>
                    <a:p>
                      <a:r>
                        <a:rPr lang="en-GB" sz="1400" dirty="0" smtClean="0"/>
                        <a:t>Revisit the school’s behavioural</a:t>
                      </a:r>
                      <a:r>
                        <a:rPr lang="en-GB" sz="1400" baseline="0" dirty="0" smtClean="0"/>
                        <a:t> policy</a:t>
                      </a:r>
                      <a:endParaRPr lang="en-GB" sz="1400" dirty="0"/>
                    </a:p>
                  </a:txBody>
                  <a:tcPr/>
                </a:tc>
                <a:tc>
                  <a:txBody>
                    <a:bodyPr/>
                    <a:lstStyle/>
                    <a:p>
                      <a:r>
                        <a:rPr lang="en-GB" sz="1400" dirty="0" smtClean="0"/>
                        <a:t>√</a:t>
                      </a:r>
                    </a:p>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370840">
                <a:tc>
                  <a:txBody>
                    <a:bodyPr/>
                    <a:lstStyle/>
                    <a:p>
                      <a:r>
                        <a:rPr lang="en-GB" sz="1400" dirty="0" smtClean="0"/>
                        <a:t>To continue to improve rates of</a:t>
                      </a:r>
                      <a:r>
                        <a:rPr lang="en-GB" sz="1400" baseline="0" dirty="0" smtClean="0"/>
                        <a:t> attendance</a:t>
                      </a:r>
                      <a:endParaRPr lang="en-GB" sz="1400" dirty="0"/>
                    </a:p>
                  </a:txBody>
                  <a:tcPr/>
                </a:tc>
                <a:tc>
                  <a:txBody>
                    <a:bodyPr/>
                    <a:lstStyle/>
                    <a:p>
                      <a:endParaRPr lang="en-GB" sz="1400" dirty="0"/>
                    </a:p>
                  </a:txBody>
                  <a:tcPr/>
                </a:tc>
                <a:tc>
                  <a:txBody>
                    <a:bodyPr/>
                    <a:lstStyle/>
                    <a:p>
                      <a:endParaRPr lang="en-GB" sz="1400" dirty="0"/>
                    </a:p>
                  </a:txBody>
                  <a:tcPr/>
                </a:tc>
                <a:tc>
                  <a:txBody>
                    <a:bodyPr/>
                    <a:lstStyle/>
                    <a:p>
                      <a:r>
                        <a:rPr lang="en-GB" sz="1400" dirty="0" smtClean="0"/>
                        <a:t>√</a:t>
                      </a:r>
                    </a:p>
                    <a:p>
                      <a:endParaRPr lang="en-GB" sz="1400" dirty="0" smtClean="0"/>
                    </a:p>
                    <a:p>
                      <a:endParaRPr lang="en-GB" sz="1400" dirty="0"/>
                    </a:p>
                  </a:txBody>
                  <a:tcPr/>
                </a:tc>
                <a:tc>
                  <a:txBody>
                    <a:bodyPr/>
                    <a:lstStyle/>
                    <a:p>
                      <a:r>
                        <a:rPr lang="en-GB" sz="1400" dirty="0" smtClean="0"/>
                        <a:t>3</a:t>
                      </a:r>
                      <a:endParaRPr lang="en-GB" sz="1400" dirty="0"/>
                    </a:p>
                  </a:txBody>
                  <a:tcPr/>
                </a:tc>
              </a:tr>
              <a:tr h="370840">
                <a:tc>
                  <a:txBody>
                    <a:bodyPr/>
                    <a:lstStyle/>
                    <a:p>
                      <a:r>
                        <a:rPr lang="en-GB" sz="1400" dirty="0" smtClean="0"/>
                        <a:t>To develop a whole school approach</a:t>
                      </a:r>
                      <a:r>
                        <a:rPr lang="en-GB" sz="1400" baseline="0" dirty="0" smtClean="0"/>
                        <a:t> to internet safety</a:t>
                      </a:r>
                      <a:endParaRPr lang="en-GB" sz="1400" dirty="0"/>
                    </a:p>
                  </a:txBody>
                  <a:tcPr/>
                </a:tc>
                <a:tc>
                  <a:txBody>
                    <a:bodyPr/>
                    <a:lstStyle/>
                    <a:p>
                      <a:r>
                        <a:rPr lang="en-GB" sz="1400" dirty="0" smtClean="0"/>
                        <a:t>√</a:t>
                      </a:r>
                    </a:p>
                    <a:p>
                      <a:endParaRPr lang="en-GB" sz="1400" dirty="0"/>
                    </a:p>
                  </a:txBody>
                  <a:tcPr/>
                </a:tc>
                <a:tc>
                  <a:txBody>
                    <a:bodyPr/>
                    <a:lstStyle/>
                    <a:p>
                      <a:endParaRPr lang="en-GB" sz="1400" dirty="0"/>
                    </a:p>
                  </a:txBody>
                  <a:tcPr/>
                </a:tc>
                <a:tc>
                  <a:txBody>
                    <a:bodyPr/>
                    <a:lstStyle/>
                    <a:p>
                      <a:endParaRPr lang="en-GB" sz="1400" dirty="0"/>
                    </a:p>
                  </a:txBody>
                  <a:tcPr/>
                </a:tc>
                <a:tc>
                  <a:txBody>
                    <a:bodyPr/>
                    <a:lstStyle/>
                    <a:p>
                      <a:r>
                        <a:rPr lang="en-GB" sz="1400" dirty="0" smtClean="0"/>
                        <a:t>1</a:t>
                      </a:r>
                      <a:endParaRPr lang="en-GB" sz="1400" dirty="0"/>
                    </a:p>
                  </a:txBody>
                  <a:tcPr/>
                </a:tc>
              </a:tr>
              <a:tr h="370840">
                <a:tc>
                  <a:txBody>
                    <a:bodyPr/>
                    <a:lstStyle/>
                    <a:p>
                      <a:r>
                        <a:rPr lang="en-GB" sz="1400" dirty="0" smtClean="0"/>
                        <a:t>To monitor</a:t>
                      </a:r>
                      <a:r>
                        <a:rPr lang="en-GB" sz="1400" baseline="0" dirty="0" smtClean="0"/>
                        <a:t> and develop pupils’ attitude to learning</a:t>
                      </a:r>
                      <a:endParaRPr lang="en-GB" sz="1400" dirty="0"/>
                    </a:p>
                  </a:txBody>
                  <a:tcPr/>
                </a:tc>
                <a:tc>
                  <a:txBody>
                    <a:bodyPr/>
                    <a:lstStyle/>
                    <a:p>
                      <a:endParaRPr lang="en-GB" sz="1400" dirty="0"/>
                    </a:p>
                  </a:txBody>
                  <a:tcPr/>
                </a:tc>
                <a:tc>
                  <a:txBody>
                    <a:bodyPr/>
                    <a:lstStyle/>
                    <a:p>
                      <a:r>
                        <a:rPr lang="en-GB" sz="1400" dirty="0" smtClean="0"/>
                        <a:t>√</a:t>
                      </a:r>
                    </a:p>
                    <a:p>
                      <a:endParaRPr lang="en-GB" sz="1400" dirty="0"/>
                    </a:p>
                  </a:txBody>
                  <a:tcPr/>
                </a:tc>
                <a:tc>
                  <a:txBody>
                    <a:bodyPr/>
                    <a:lstStyle/>
                    <a:p>
                      <a:endParaRPr lang="en-GB" sz="1400" dirty="0"/>
                    </a:p>
                  </a:txBody>
                  <a:tcPr/>
                </a:tc>
                <a:tc>
                  <a:txBody>
                    <a:bodyPr/>
                    <a:lstStyle/>
                    <a:p>
                      <a:r>
                        <a:rPr lang="en-GB" sz="1400" dirty="0" smtClean="0"/>
                        <a:t>2</a:t>
                      </a:r>
                      <a:endParaRPr lang="en-GB" sz="1400" dirty="0"/>
                    </a:p>
                  </a:txBody>
                  <a:tcPr/>
                </a:tc>
              </a:tr>
              <a:tr h="370840">
                <a:tc>
                  <a:txBody>
                    <a:bodyPr/>
                    <a:lstStyle/>
                    <a:p>
                      <a:r>
                        <a:rPr lang="en-GB" sz="1400" dirty="0" smtClean="0"/>
                        <a:t>To improve the process of monitoring serious incidents</a:t>
                      </a:r>
                      <a:endParaRPr lang="en-GB" sz="1400" dirty="0"/>
                    </a:p>
                  </a:txBody>
                  <a:tcPr/>
                </a:tc>
                <a:tc>
                  <a:txBody>
                    <a:bodyPr/>
                    <a:lstStyle/>
                    <a:p>
                      <a:endParaRPr lang="en-GB" sz="1400" dirty="0"/>
                    </a:p>
                  </a:txBody>
                  <a:tcPr/>
                </a:tc>
                <a:tc>
                  <a:txBody>
                    <a:bodyPr/>
                    <a:lstStyle/>
                    <a:p>
                      <a:r>
                        <a:rPr lang="en-GB" sz="1400" dirty="0" smtClean="0"/>
                        <a:t>√</a:t>
                      </a:r>
                    </a:p>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
        <p:nvSpPr>
          <p:cNvPr id="5" name="TextBox 4"/>
          <p:cNvSpPr txBox="1"/>
          <p:nvPr/>
        </p:nvSpPr>
        <p:spPr>
          <a:xfrm>
            <a:off x="539552" y="5157192"/>
            <a:ext cx="8136904" cy="1477328"/>
          </a:xfrm>
          <a:prstGeom prst="rect">
            <a:avLst/>
          </a:prstGeom>
          <a:noFill/>
        </p:spPr>
        <p:txBody>
          <a:bodyPr wrap="square" rtlCol="0">
            <a:spAutoFit/>
          </a:bodyPr>
          <a:lstStyle/>
          <a:p>
            <a:pPr marL="342900" indent="-342900">
              <a:buAutoNum type="arabicPeriod"/>
            </a:pPr>
            <a:r>
              <a:rPr lang="en-GB" dirty="0" smtClean="0"/>
              <a:t>E-Safety workshops for parents and all Key Stage 1 and 2 children have taken place in this Autumn term. New e-safety posters put up in all classrooms and new e-safety policy has been implemented. Revisited in Spring 1 KS2 assembly</a:t>
            </a:r>
          </a:p>
          <a:p>
            <a:pPr marL="342900" indent="-342900">
              <a:buAutoNum type="arabicPeriod"/>
            </a:pPr>
            <a:r>
              <a:rPr lang="en-GB" dirty="0" smtClean="0"/>
              <a:t>Pupil voice questionnaires have gone out but have yet to be analysed. </a:t>
            </a:r>
          </a:p>
          <a:p>
            <a:pPr marL="342900" indent="-342900">
              <a:buAutoNum type="arabicPeriod"/>
            </a:pPr>
            <a:r>
              <a:rPr lang="en-GB" dirty="0" smtClean="0"/>
              <a:t>Attendance has been lower in Jan and Feb due to a number of bugs in school.</a:t>
            </a:r>
            <a:endParaRPr lang="en-GB" dirty="0"/>
          </a:p>
        </p:txBody>
      </p:sp>
    </p:spTree>
    <p:extLst>
      <p:ext uri="{BB962C8B-B14F-4D97-AF65-F5344CB8AC3E}">
        <p14:creationId xmlns:p14="http://schemas.microsoft.com/office/powerpoint/2010/main" val="3682130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2545803"/>
              </p:ext>
            </p:extLst>
          </p:nvPr>
        </p:nvGraphicFramePr>
        <p:xfrm>
          <a:off x="755576" y="1556792"/>
          <a:ext cx="8208911" cy="4551679"/>
        </p:xfrm>
        <a:graphic>
          <a:graphicData uri="http://schemas.openxmlformats.org/drawingml/2006/table">
            <a:tbl>
              <a:tblPr firstRow="1" bandRow="1">
                <a:tableStyleId>{5C22544A-7EE6-4342-B048-85BDC9FD1C3A}</a:tableStyleId>
              </a:tblPr>
              <a:tblGrid>
                <a:gridCol w="3024336"/>
                <a:gridCol w="1296144"/>
                <a:gridCol w="792088"/>
                <a:gridCol w="1224136"/>
                <a:gridCol w="1080120"/>
                <a:gridCol w="792087"/>
              </a:tblGrid>
              <a:tr h="370840">
                <a:tc>
                  <a:txBody>
                    <a:bodyPr/>
                    <a:lstStyle/>
                    <a:p>
                      <a:r>
                        <a:rPr lang="en-GB" sz="1400" dirty="0" smtClean="0"/>
                        <a:t>Descriptors</a:t>
                      </a:r>
                      <a:endParaRPr lang="en-GB" sz="1400" dirty="0"/>
                    </a:p>
                  </a:txBody>
                  <a:tcPr/>
                </a:tc>
                <a:tc>
                  <a:txBody>
                    <a:bodyPr/>
                    <a:lstStyle/>
                    <a:p>
                      <a:r>
                        <a:rPr lang="en-GB" sz="1400" dirty="0" smtClean="0"/>
                        <a:t>Outstanding </a:t>
                      </a:r>
                      <a:endParaRPr lang="en-GB" sz="1400" dirty="0"/>
                    </a:p>
                  </a:txBody>
                  <a:tcPr/>
                </a:tc>
                <a:tc>
                  <a:txBody>
                    <a:bodyPr/>
                    <a:lstStyle/>
                    <a:p>
                      <a:r>
                        <a:rPr lang="en-GB" sz="1400" dirty="0" smtClean="0"/>
                        <a:t>Good</a:t>
                      </a:r>
                      <a:endParaRPr lang="en-GB" sz="1400" dirty="0"/>
                    </a:p>
                  </a:txBody>
                  <a:tcPr/>
                </a:tc>
                <a:tc>
                  <a:txBody>
                    <a:bodyPr/>
                    <a:lstStyle/>
                    <a:p>
                      <a:r>
                        <a:rPr lang="en-GB" sz="1400" dirty="0" smtClean="0"/>
                        <a:t>Requires</a:t>
                      </a:r>
                    </a:p>
                    <a:p>
                      <a:r>
                        <a:rPr lang="en-GB" sz="1400" dirty="0" smtClean="0"/>
                        <a:t>Improvement</a:t>
                      </a:r>
                      <a:endParaRPr lang="en-GB" sz="1400" dirty="0"/>
                    </a:p>
                  </a:txBody>
                  <a:tcPr/>
                </a:tc>
                <a:tc>
                  <a:txBody>
                    <a:bodyPr/>
                    <a:lstStyle/>
                    <a:p>
                      <a:r>
                        <a:rPr lang="en-GB" sz="1400" dirty="0" smtClean="0"/>
                        <a:t>Inadequate</a:t>
                      </a:r>
                      <a:endParaRPr lang="en-GB" sz="1400" dirty="0"/>
                    </a:p>
                  </a:txBody>
                  <a:tcPr/>
                </a:tc>
                <a:tc>
                  <a:txBody>
                    <a:bodyPr/>
                    <a:lstStyle/>
                    <a:p>
                      <a:r>
                        <a:rPr lang="en-GB" sz="1400" dirty="0" smtClean="0"/>
                        <a:t>Notes</a:t>
                      </a:r>
                      <a:endParaRPr lang="en-GB" sz="1400" dirty="0"/>
                    </a:p>
                  </a:txBody>
                  <a:tcPr/>
                </a:tc>
              </a:tr>
              <a:tr h="370840">
                <a:tc>
                  <a:txBody>
                    <a:bodyPr/>
                    <a:lstStyle/>
                    <a:p>
                      <a:r>
                        <a:rPr lang="en-GB" sz="1200" dirty="0" smtClean="0"/>
                        <a:t>Pupils are confident, self assured leaners</a:t>
                      </a:r>
                      <a:endParaRPr lang="en-GB" sz="1200"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r>
              <a:tr h="370840">
                <a:tc>
                  <a:txBody>
                    <a:bodyPr/>
                    <a:lstStyle/>
                    <a:p>
                      <a:r>
                        <a:rPr lang="en-GB" sz="1200" dirty="0" smtClean="0"/>
                        <a:t>Pupils</a:t>
                      </a:r>
                      <a:r>
                        <a:rPr lang="en-GB" sz="1200" baseline="0" dirty="0" smtClean="0"/>
                        <a:t> discussions and debates show respect for others’ ideas and points of view</a:t>
                      </a:r>
                      <a:endParaRPr lang="en-GB" sz="1200"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200" dirty="0" smtClean="0"/>
                        <a:t>Pupils value their education and attendance is good</a:t>
                      </a:r>
                      <a:r>
                        <a:rPr lang="en-GB" sz="1200" baseline="0" dirty="0" smtClean="0"/>
                        <a:t> for all groups</a:t>
                      </a:r>
                      <a:endParaRPr lang="en-GB" sz="1200" dirty="0"/>
                    </a:p>
                  </a:txBody>
                  <a:tcPr/>
                </a:tc>
                <a:tc>
                  <a:txBody>
                    <a:bodyPr/>
                    <a:lstStyle/>
                    <a:p>
                      <a:endParaRPr lang="en-GB"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dirty="0"/>
                    </a:p>
                  </a:txBody>
                  <a:tcPr/>
                </a:tc>
                <a:tc>
                  <a:txBody>
                    <a:bodyPr/>
                    <a:lstStyle/>
                    <a:p>
                      <a:r>
                        <a:rPr lang="en-GB" dirty="0" smtClean="0"/>
                        <a:t>1</a:t>
                      </a:r>
                      <a:endParaRPr lang="en-GB" dirty="0"/>
                    </a:p>
                  </a:txBody>
                  <a:tcPr/>
                </a:tc>
              </a:tr>
              <a:tr h="370840">
                <a:tc>
                  <a:txBody>
                    <a:bodyPr/>
                    <a:lstStyle/>
                    <a:p>
                      <a:r>
                        <a:rPr lang="en-GB" sz="1200" dirty="0" smtClean="0"/>
                        <a:t>Pupils’ impeccable conduct</a:t>
                      </a:r>
                      <a:r>
                        <a:rPr lang="en-GB" sz="1200" baseline="0" dirty="0" smtClean="0"/>
                        <a:t> reflects the school’s strategies to promote high standards of behaviour</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
                      </a:r>
                    </a:p>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r>
                        <a:rPr lang="en-GB" dirty="0" smtClean="0"/>
                        <a:t>2</a:t>
                      </a:r>
                      <a:endParaRPr lang="en-GB" dirty="0"/>
                    </a:p>
                  </a:txBody>
                  <a:tcPr/>
                </a:tc>
              </a:tr>
              <a:tr h="370840">
                <a:tc>
                  <a:txBody>
                    <a:bodyPr/>
                    <a:lstStyle/>
                    <a:p>
                      <a:r>
                        <a:rPr lang="en-GB" sz="1200" dirty="0" smtClean="0"/>
                        <a:t>School works hard to prevent all forms of bullying</a:t>
                      </a:r>
                      <a:endParaRPr lang="en-GB" sz="1200"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r>
                        <a:rPr lang="en-GB" sz="1200" dirty="0" smtClean="0"/>
                        <a:t>Pupils can explain accurately how to keep themselves healthy</a:t>
                      </a:r>
                      <a:endParaRPr lang="en-GB" sz="1200"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r>
                        <a:rPr lang="en-GB" sz="1200" dirty="0" smtClean="0"/>
                        <a:t>Pupils’ spiritual, moral, social and cultural development equips them to be thoughtful, caring and active citizens in school and the wider community.</a:t>
                      </a:r>
                      <a:endParaRPr lang="en-GB" sz="12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r>
                        <a:rPr lang="en-GB" sz="1200" dirty="0" smtClean="0"/>
                        <a:t>Pupils feel safe</a:t>
                      </a:r>
                      <a:endParaRPr lang="en-GB" sz="1200"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
        <p:nvSpPr>
          <p:cNvPr id="3" name="TextBox 2"/>
          <p:cNvSpPr txBox="1"/>
          <p:nvPr/>
        </p:nvSpPr>
        <p:spPr>
          <a:xfrm>
            <a:off x="971600" y="620688"/>
            <a:ext cx="7344816" cy="830997"/>
          </a:xfrm>
          <a:prstGeom prst="rect">
            <a:avLst/>
          </a:prstGeom>
          <a:noFill/>
        </p:spPr>
        <p:txBody>
          <a:bodyPr wrap="square" rtlCol="0">
            <a:spAutoFit/>
          </a:bodyPr>
          <a:lstStyle/>
          <a:p>
            <a:r>
              <a:rPr lang="en-GB" sz="2400" dirty="0" smtClean="0"/>
              <a:t>Self-evaluation- On the Effectiveness of Personal Development, Behaviour and Welfare</a:t>
            </a:r>
            <a:endParaRPr lang="en-GB" sz="2400" dirty="0"/>
          </a:p>
        </p:txBody>
      </p:sp>
      <p:sp>
        <p:nvSpPr>
          <p:cNvPr id="4" name="TextBox 3"/>
          <p:cNvSpPr txBox="1"/>
          <p:nvPr/>
        </p:nvSpPr>
        <p:spPr>
          <a:xfrm>
            <a:off x="585903" y="6165304"/>
            <a:ext cx="7848872" cy="646331"/>
          </a:xfrm>
          <a:prstGeom prst="rect">
            <a:avLst/>
          </a:prstGeom>
          <a:noFill/>
        </p:spPr>
        <p:txBody>
          <a:bodyPr wrap="square" rtlCol="0">
            <a:spAutoFit/>
          </a:bodyPr>
          <a:lstStyle/>
          <a:p>
            <a:pPr marL="228600" indent="-228600">
              <a:buAutoNum type="arabicPeriod"/>
            </a:pPr>
            <a:r>
              <a:rPr lang="en-GB" sz="1200" dirty="0" smtClean="0"/>
              <a:t>We have had a number of requests from parents asking for holidays during term time. These have all been declined and if taken it has been an unauthorised absence.</a:t>
            </a:r>
          </a:p>
          <a:p>
            <a:pPr marL="228600" indent="-228600">
              <a:buAutoNum type="arabicPeriod"/>
            </a:pPr>
            <a:r>
              <a:rPr lang="en-GB" sz="1200" dirty="0" smtClean="0"/>
              <a:t>Pupils behaviour is very good but we always feel there is room for improvement. </a:t>
            </a:r>
            <a:endParaRPr lang="en-GB" sz="1200" dirty="0"/>
          </a:p>
        </p:txBody>
      </p:sp>
    </p:spTree>
    <p:extLst>
      <p:ext uri="{BB962C8B-B14F-4D97-AF65-F5344CB8AC3E}">
        <p14:creationId xmlns:p14="http://schemas.microsoft.com/office/powerpoint/2010/main" val="3538663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81" y="824188"/>
            <a:ext cx="7920880" cy="1077218"/>
          </a:xfrm>
          <a:prstGeom prst="rect">
            <a:avLst/>
          </a:prstGeom>
          <a:noFill/>
        </p:spPr>
        <p:txBody>
          <a:bodyPr wrap="square" rtlCol="0">
            <a:spAutoFit/>
          </a:bodyPr>
          <a:lstStyle/>
          <a:p>
            <a:pPr algn="ctr"/>
            <a:r>
              <a:rPr lang="en-GB" sz="3200" dirty="0" smtClean="0"/>
              <a:t>Effectiveness of teaching, learning and assessment</a:t>
            </a:r>
            <a:endParaRPr lang="en-GB"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571749"/>
            <a:ext cx="6192688" cy="3737571"/>
          </a:xfrm>
          <a:prstGeom prst="rect">
            <a:avLst/>
          </a:prstGeom>
        </p:spPr>
      </p:pic>
    </p:spTree>
    <p:extLst>
      <p:ext uri="{BB962C8B-B14F-4D97-AF65-F5344CB8AC3E}">
        <p14:creationId xmlns:p14="http://schemas.microsoft.com/office/powerpoint/2010/main" val="892353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Quality of teaching, learning and assessment</a:t>
            </a:r>
            <a:endParaRPr lang="en-GB" dirty="0"/>
          </a:p>
        </p:txBody>
      </p:sp>
      <p:sp>
        <p:nvSpPr>
          <p:cNvPr id="3" name="Content Placeholder 2"/>
          <p:cNvSpPr>
            <a:spLocks noGrp="1"/>
          </p:cNvSpPr>
          <p:nvPr>
            <p:ph idx="1"/>
          </p:nvPr>
        </p:nvSpPr>
        <p:spPr/>
        <p:txBody>
          <a:bodyPr>
            <a:normAutofit/>
          </a:bodyPr>
          <a:lstStyle/>
          <a:p>
            <a:endParaRPr lang="en-GB" sz="1400" dirty="0"/>
          </a:p>
          <a:p>
            <a:pPr marL="0" indent="0">
              <a:buNone/>
            </a:pPr>
            <a:r>
              <a:rPr lang="en-GB" sz="1800" u="sng" dirty="0" smtClean="0"/>
              <a:t>Priorities for Spring 2016</a:t>
            </a:r>
          </a:p>
          <a:p>
            <a:r>
              <a:rPr lang="en-GB" sz="1400" dirty="0" smtClean="0"/>
              <a:t>Maintain outstanding teaching </a:t>
            </a:r>
          </a:p>
          <a:p>
            <a:r>
              <a:rPr lang="en-GB" sz="1400" dirty="0" smtClean="0"/>
              <a:t>Additional support for Lower Key Stage 2 classes</a:t>
            </a:r>
          </a:p>
          <a:p>
            <a:r>
              <a:rPr lang="en-GB" sz="1400" dirty="0" smtClean="0"/>
              <a:t>Continued support for Upper Key Stage 2 classes</a:t>
            </a:r>
          </a:p>
          <a:p>
            <a:r>
              <a:rPr lang="en-GB" sz="1400" dirty="0" smtClean="0"/>
              <a:t>Ensure targets are displayed in classrooms and in children’s books</a:t>
            </a:r>
            <a:endParaRPr lang="en-GB" sz="1400" dirty="0"/>
          </a:p>
        </p:txBody>
      </p:sp>
    </p:spTree>
    <p:extLst>
      <p:ext uri="{BB962C8B-B14F-4D97-AF65-F5344CB8AC3E}">
        <p14:creationId xmlns:p14="http://schemas.microsoft.com/office/powerpoint/2010/main" val="2013898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Self evaluation on the quality of teaching, learning and assessment</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432678261"/>
              </p:ext>
            </p:extLst>
          </p:nvPr>
        </p:nvGraphicFramePr>
        <p:xfrm>
          <a:off x="457200" y="1600200"/>
          <a:ext cx="8218488" cy="5095239"/>
        </p:xfrm>
        <a:graphic>
          <a:graphicData uri="http://schemas.openxmlformats.org/drawingml/2006/table">
            <a:tbl>
              <a:tblPr firstRow="1" bandRow="1">
                <a:tableStyleId>{5C22544A-7EE6-4342-B048-85BDC9FD1C3A}</a:tableStyleId>
              </a:tblPr>
              <a:tblGrid>
                <a:gridCol w="3250704"/>
                <a:gridCol w="1152128"/>
                <a:gridCol w="864096"/>
                <a:gridCol w="1224136"/>
                <a:gridCol w="1080120"/>
                <a:gridCol w="647304"/>
              </a:tblGrid>
              <a:tr h="370840">
                <a:tc>
                  <a:txBody>
                    <a:bodyPr/>
                    <a:lstStyle/>
                    <a:p>
                      <a:r>
                        <a:rPr lang="en-GB" sz="1400" dirty="0" smtClean="0"/>
                        <a:t>Descriptors</a:t>
                      </a:r>
                      <a:endParaRPr lang="en-GB" sz="1400" dirty="0"/>
                    </a:p>
                  </a:txBody>
                  <a:tcPr/>
                </a:tc>
                <a:tc>
                  <a:txBody>
                    <a:bodyPr/>
                    <a:lstStyle/>
                    <a:p>
                      <a:r>
                        <a:rPr lang="en-GB" sz="1400" dirty="0" smtClean="0"/>
                        <a:t>Outstanding</a:t>
                      </a:r>
                      <a:endParaRPr lang="en-GB" sz="1400" dirty="0"/>
                    </a:p>
                  </a:txBody>
                  <a:tcPr/>
                </a:tc>
                <a:tc>
                  <a:txBody>
                    <a:bodyPr/>
                    <a:lstStyle/>
                    <a:p>
                      <a:r>
                        <a:rPr lang="en-GB" sz="1400" dirty="0" smtClean="0"/>
                        <a:t>Good</a:t>
                      </a:r>
                      <a:endParaRPr lang="en-GB" sz="1400" dirty="0"/>
                    </a:p>
                  </a:txBody>
                  <a:tcPr/>
                </a:tc>
                <a:tc>
                  <a:txBody>
                    <a:bodyPr/>
                    <a:lstStyle/>
                    <a:p>
                      <a:r>
                        <a:rPr lang="en-GB" sz="1400" dirty="0" smtClean="0"/>
                        <a:t>Requires Improvement</a:t>
                      </a:r>
                      <a:endParaRPr lang="en-GB" sz="1400" dirty="0"/>
                    </a:p>
                  </a:txBody>
                  <a:tcPr/>
                </a:tc>
                <a:tc>
                  <a:txBody>
                    <a:bodyPr/>
                    <a:lstStyle/>
                    <a:p>
                      <a:r>
                        <a:rPr lang="en-GB" sz="1400" dirty="0" smtClean="0"/>
                        <a:t>Inadequate</a:t>
                      </a:r>
                      <a:endParaRPr lang="en-GB" sz="1400" dirty="0"/>
                    </a:p>
                  </a:txBody>
                  <a:tcPr/>
                </a:tc>
                <a:tc>
                  <a:txBody>
                    <a:bodyPr/>
                    <a:lstStyle/>
                    <a:p>
                      <a:r>
                        <a:rPr lang="en-GB" sz="1400" dirty="0" smtClean="0"/>
                        <a:t>notes</a:t>
                      </a:r>
                      <a:endParaRPr lang="en-GB" sz="1400" dirty="0"/>
                    </a:p>
                  </a:txBody>
                  <a:tcPr/>
                </a:tc>
              </a:tr>
              <a:tr h="370840">
                <a:tc>
                  <a:txBody>
                    <a:bodyPr/>
                    <a:lstStyle/>
                    <a:p>
                      <a:r>
                        <a:rPr lang="en-GB" sz="1400" dirty="0" smtClean="0"/>
                        <a:t>Teachers demonstrate deep knowledge and understanding of the subjects they teach. </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Teachers plan</a:t>
                      </a:r>
                      <a:r>
                        <a:rPr lang="en-GB" sz="1400" baseline="0" dirty="0" smtClean="0"/>
                        <a:t> effective lessons maximising lesson time</a:t>
                      </a:r>
                      <a:endParaRPr lang="en-GB" sz="1400"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
                      </a:r>
                    </a:p>
                    <a:p>
                      <a:endParaRPr lang="en-GB" dirty="0"/>
                    </a:p>
                  </a:txBody>
                  <a:tcPr/>
                </a:tc>
                <a:tc>
                  <a:txBody>
                    <a:bodyPr/>
                    <a:lstStyle/>
                    <a:p>
                      <a:endParaRPr lang="en-GB"/>
                    </a:p>
                  </a:txBody>
                  <a:tcPr/>
                </a:tc>
                <a:tc>
                  <a:txBody>
                    <a:bodyPr/>
                    <a:lstStyle/>
                    <a:p>
                      <a:endParaRPr lang="en-GB"/>
                    </a:p>
                  </a:txBody>
                  <a:tcPr/>
                </a:tc>
              </a:tr>
              <a:tr h="370840">
                <a:tc>
                  <a:txBody>
                    <a:bodyPr/>
                    <a:lstStyle/>
                    <a:p>
                      <a:r>
                        <a:rPr lang="en-GB" sz="1400" dirty="0" smtClean="0"/>
                        <a:t>Teachers check pupils understanding</a:t>
                      </a:r>
                      <a:endParaRPr lang="en-GB" sz="1400" dirty="0"/>
                    </a:p>
                  </a:txBody>
                  <a:tcPr/>
                </a:tc>
                <a:tc>
                  <a:txBody>
                    <a:bodyPr/>
                    <a:lstStyle/>
                    <a:p>
                      <a:r>
                        <a:rPr lang="en-GB" dirty="0" smtClean="0"/>
                        <a:t>√</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Teachers’ feedback is in line with school policy and pupils know how to improve their work.</a:t>
                      </a:r>
                      <a:endParaRPr lang="en-GB" sz="1400" dirty="0"/>
                    </a:p>
                  </a:txBody>
                  <a:tcPr/>
                </a:tc>
                <a:tc>
                  <a:txBody>
                    <a:bodyPr/>
                    <a:lstStyle/>
                    <a:p>
                      <a:endParaRPr lang="en-GB"/>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Pupils are eager to improve their learning and capitalise on opportunities to use feedback</a:t>
                      </a:r>
                      <a:endParaRPr lang="en-GB" sz="1400" dirty="0"/>
                    </a:p>
                  </a:txBody>
                  <a:tcPr/>
                </a:tc>
                <a:tc>
                  <a:txBody>
                    <a:bodyPr/>
                    <a:lstStyle/>
                    <a:p>
                      <a:endParaRPr lang="en-GB"/>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r>
                        <a:rPr lang="en-GB" sz="1400" dirty="0" smtClean="0"/>
                        <a:t>Excellent cross curricular links </a:t>
                      </a:r>
                      <a:endParaRPr lang="en-GB" sz="1400" dirty="0"/>
                    </a:p>
                  </a:txBody>
                  <a:tcPr/>
                </a:tc>
                <a:tc>
                  <a:txBody>
                    <a:bodyPr/>
                    <a:lstStyle/>
                    <a:p>
                      <a:r>
                        <a:rPr lang="en-GB" dirty="0" smtClean="0"/>
                        <a:t>√</a:t>
                      </a:r>
                    </a:p>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Parents are provided with clear and timely information on how well</a:t>
                      </a:r>
                      <a:r>
                        <a:rPr lang="en-GB" sz="1400" baseline="0" dirty="0" smtClean="0"/>
                        <a:t> their child is progressing</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643742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7"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996" y="2571479"/>
            <a:ext cx="1506883" cy="164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92" y="3933055"/>
            <a:ext cx="234791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20837675">
            <a:off x="-60546" y="-73662"/>
            <a:ext cx="1402202" cy="170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82277">
            <a:off x="5532872" y="2860680"/>
            <a:ext cx="19208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5" y="1404504"/>
            <a:ext cx="1828800" cy="164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65357">
            <a:off x="6623124" y="4469140"/>
            <a:ext cx="2708711" cy="215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4929" y="1268760"/>
            <a:ext cx="2501900" cy="130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0974" y="1596964"/>
            <a:ext cx="2232025" cy="168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492" y="1433424"/>
            <a:ext cx="1785937"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883577">
            <a:off x="7171044" y="-145789"/>
            <a:ext cx="2306252" cy="195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1854" y="0"/>
            <a:ext cx="1354137"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736" y="4212371"/>
            <a:ext cx="1673846" cy="124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1180128">
            <a:off x="7256979" y="3156626"/>
            <a:ext cx="1945213"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5865" y="1389795"/>
            <a:ext cx="1736725"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0152" y="3933056"/>
            <a:ext cx="1512167" cy="158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45743" y="692697"/>
            <a:ext cx="945815" cy="74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9"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23347" y="2451015"/>
            <a:ext cx="1543482"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0" name="Picture 2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47566" y="5322511"/>
            <a:ext cx="171926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1" name="Picture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26847" y="5262287"/>
            <a:ext cx="159702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79913" y="3698677"/>
            <a:ext cx="2160240" cy="162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454948">
            <a:off x="-23359" y="5242024"/>
            <a:ext cx="2481454"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14594" y="5262287"/>
            <a:ext cx="1837725" cy="12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4" name="Picture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52319" y="4159351"/>
            <a:ext cx="1822119" cy="104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32933" y="4159351"/>
            <a:ext cx="1582475" cy="369332"/>
          </a:xfrm>
          <a:prstGeom prst="rect">
            <a:avLst/>
          </a:prstGeom>
          <a:noFill/>
        </p:spPr>
        <p:txBody>
          <a:bodyPr wrap="square" rtlCol="0">
            <a:spAutoFit/>
          </a:bodyPr>
          <a:lstStyle/>
          <a:p>
            <a:r>
              <a:rPr lang="en-GB" dirty="0" smtClean="0">
                <a:solidFill>
                  <a:srgbClr val="FF0000"/>
                </a:solidFill>
              </a:rPr>
              <a:t>Mock election</a:t>
            </a:r>
            <a:endParaRPr lang="en-GB" dirty="0">
              <a:solidFill>
                <a:srgbClr val="FF0000"/>
              </a:solidFill>
            </a:endParaRPr>
          </a:p>
        </p:txBody>
      </p:sp>
      <p:pic>
        <p:nvPicPr>
          <p:cNvPr id="2075" name="Picture 2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38029" y="2683580"/>
            <a:ext cx="1186751" cy="164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0172" y="2732727"/>
            <a:ext cx="6579676" cy="1200329"/>
          </a:xfrm>
          <a:prstGeom prst="rect">
            <a:avLst/>
          </a:prstGeom>
          <a:noFill/>
        </p:spPr>
        <p:txBody>
          <a:bodyPr wrap="square" rtlCol="0">
            <a:spAutoFit/>
          </a:bodyPr>
          <a:lstStyle/>
          <a:p>
            <a:r>
              <a:rPr lang="en-GB" sz="7200" dirty="0" smtClean="0"/>
              <a:t>Our school</a:t>
            </a:r>
            <a:endParaRPr lang="en-GB" sz="7200" dirty="0"/>
          </a:p>
        </p:txBody>
      </p:sp>
      <p:pic>
        <p:nvPicPr>
          <p:cNvPr id="2052" name="Picture 4"/>
          <p:cNvPicPr>
            <a:picLocks noGrp="1" noChangeAspect="1" noChangeArrowheads="1"/>
          </p:cNvPicPr>
          <p:nvPr>
            <p:ph sz="half" idx="2"/>
          </p:nvPr>
        </p:nvPicPr>
        <p:blipFill>
          <a:blip r:embed="rId26">
            <a:extLst>
              <a:ext uri="{28A0092B-C50C-407E-A947-70E740481C1C}">
                <a14:useLocalDpi xmlns:a14="http://schemas.microsoft.com/office/drawing/2010/main" val="0"/>
              </a:ext>
            </a:extLst>
          </a:blip>
          <a:srcRect/>
          <a:stretch>
            <a:fillRect/>
          </a:stretch>
        </p:blipFill>
        <p:spPr bwMode="auto">
          <a:xfrm>
            <a:off x="98684" y="2659198"/>
            <a:ext cx="1603387" cy="127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2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454449" y="6289"/>
            <a:ext cx="21272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2" name="Picture 2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07903" y="-40843"/>
            <a:ext cx="2214485" cy="147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40822" y="-223627"/>
            <a:ext cx="2109540" cy="165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740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Effectiveness</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729157991"/>
              </p:ext>
            </p:extLst>
          </p:nvPr>
        </p:nvGraphicFramePr>
        <p:xfrm>
          <a:off x="467545" y="1484313"/>
          <a:ext cx="8064895" cy="5059679"/>
        </p:xfrm>
        <a:graphic>
          <a:graphicData uri="http://schemas.openxmlformats.org/drawingml/2006/table">
            <a:tbl>
              <a:tblPr firstRow="1" bandRow="1">
                <a:tableStyleId>{5C22544A-7EE6-4342-B048-85BDC9FD1C3A}</a:tableStyleId>
              </a:tblPr>
              <a:tblGrid>
                <a:gridCol w="1584175"/>
                <a:gridCol w="1641783"/>
                <a:gridCol w="1612979"/>
                <a:gridCol w="1612979"/>
                <a:gridCol w="1612979"/>
              </a:tblGrid>
              <a:tr h="370840">
                <a:tc>
                  <a:txBody>
                    <a:bodyPr/>
                    <a:lstStyle/>
                    <a:p>
                      <a:r>
                        <a:rPr lang="en-GB" sz="1400" dirty="0" smtClean="0"/>
                        <a:t>Descriptors</a:t>
                      </a:r>
                      <a:endParaRPr lang="en-GB" sz="1400" dirty="0"/>
                    </a:p>
                  </a:txBody>
                  <a:tcPr/>
                </a:tc>
                <a:tc>
                  <a:txBody>
                    <a:bodyPr/>
                    <a:lstStyle/>
                    <a:p>
                      <a:r>
                        <a:rPr lang="en-GB" sz="1400" dirty="0" smtClean="0"/>
                        <a:t>Outstanding</a:t>
                      </a:r>
                      <a:endParaRPr lang="en-GB" sz="1400" dirty="0"/>
                    </a:p>
                  </a:txBody>
                  <a:tcPr/>
                </a:tc>
                <a:tc>
                  <a:txBody>
                    <a:bodyPr/>
                    <a:lstStyle/>
                    <a:p>
                      <a:r>
                        <a:rPr lang="en-GB" sz="1400" dirty="0" smtClean="0"/>
                        <a:t>Good</a:t>
                      </a:r>
                      <a:endParaRPr lang="en-GB" sz="1400" dirty="0"/>
                    </a:p>
                  </a:txBody>
                  <a:tcPr/>
                </a:tc>
                <a:tc>
                  <a:txBody>
                    <a:bodyPr/>
                    <a:lstStyle/>
                    <a:p>
                      <a:r>
                        <a:rPr lang="en-GB" sz="1400" dirty="0" smtClean="0"/>
                        <a:t>Requires Improvement</a:t>
                      </a:r>
                      <a:endParaRPr lang="en-GB" sz="1400" dirty="0"/>
                    </a:p>
                  </a:txBody>
                  <a:tcPr/>
                </a:tc>
                <a:tc>
                  <a:txBody>
                    <a:bodyPr/>
                    <a:lstStyle/>
                    <a:p>
                      <a:r>
                        <a:rPr lang="en-GB" sz="1400" dirty="0" smtClean="0"/>
                        <a:t>Inadequate</a:t>
                      </a:r>
                      <a:endParaRPr lang="en-GB" sz="1400" dirty="0"/>
                    </a:p>
                  </a:txBody>
                  <a:tcPr/>
                </a:tc>
              </a:tr>
              <a:tr h="370840">
                <a:tc>
                  <a:txBody>
                    <a:bodyPr/>
                    <a:lstStyle/>
                    <a:p>
                      <a:r>
                        <a:rPr lang="en-GB" sz="1400" dirty="0" smtClean="0"/>
                        <a:t>The Quality of teaching, learning</a:t>
                      </a:r>
                      <a:r>
                        <a:rPr lang="en-GB" sz="1400" baseline="0" dirty="0" smtClean="0"/>
                        <a:t> and assessment</a:t>
                      </a:r>
                      <a:endParaRPr lang="en-GB" sz="1400"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
                      </a:r>
                    </a:p>
                    <a:p>
                      <a:endParaRPr lang="en-GB" dirty="0"/>
                    </a:p>
                  </a:txBody>
                  <a:tcPr/>
                </a:tc>
                <a:tc>
                  <a:txBody>
                    <a:bodyPr/>
                    <a:lstStyle/>
                    <a:p>
                      <a:endParaRPr lang="en-GB"/>
                    </a:p>
                  </a:txBody>
                  <a:tcPr/>
                </a:tc>
                <a:tc>
                  <a:txBody>
                    <a:bodyPr/>
                    <a:lstStyle/>
                    <a:p>
                      <a:endParaRPr lang="en-GB"/>
                    </a:p>
                  </a:txBody>
                  <a:tcPr/>
                </a:tc>
              </a:tr>
              <a:tr h="370840">
                <a:tc>
                  <a:txBody>
                    <a:bodyPr/>
                    <a:lstStyle/>
                    <a:p>
                      <a:r>
                        <a:rPr lang="en-GB" sz="1400" dirty="0" smtClean="0"/>
                        <a:t>All other judgements are likely to be outstanding</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r>
                        <a:rPr lang="en-GB" sz="1400" dirty="0" smtClean="0"/>
                        <a:t>The school’s thoughtful</a:t>
                      </a:r>
                      <a:r>
                        <a:rPr lang="en-GB" sz="1400" baseline="0" dirty="0" smtClean="0"/>
                        <a:t> and wide-ranging promotion of pupils’ spiritual, moral, social and cultural development enables pupils to thrive</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400" dirty="0" smtClean="0"/>
                        <a:t>Safeguarding is effective</a:t>
                      </a:r>
                      <a:endParaRPr lang="en-GB" sz="14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256490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School Numbers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5987293"/>
              </p:ext>
            </p:extLst>
          </p:nvPr>
        </p:nvGraphicFramePr>
        <p:xfrm>
          <a:off x="107505" y="908720"/>
          <a:ext cx="8856982" cy="1939531"/>
        </p:xfrm>
        <a:graphic>
          <a:graphicData uri="http://schemas.openxmlformats.org/drawingml/2006/table">
            <a:tbl>
              <a:tblPr firstRow="1" bandRow="1">
                <a:tableStyleId>{5C22544A-7EE6-4342-B048-85BDC9FD1C3A}</a:tableStyleId>
              </a:tblPr>
              <a:tblGrid>
                <a:gridCol w="1296143"/>
                <a:gridCol w="1689778"/>
                <a:gridCol w="704527"/>
                <a:gridCol w="861089"/>
                <a:gridCol w="861089"/>
                <a:gridCol w="861089"/>
                <a:gridCol w="861089"/>
                <a:gridCol w="861089"/>
                <a:gridCol w="861089"/>
              </a:tblGrid>
              <a:tr h="764383">
                <a:tc>
                  <a:txBody>
                    <a:bodyPr/>
                    <a:lstStyle/>
                    <a:p>
                      <a:r>
                        <a:rPr lang="en-GB" dirty="0" smtClean="0"/>
                        <a:t>Number on roll</a:t>
                      </a:r>
                      <a:endParaRPr lang="en-GB" dirty="0"/>
                    </a:p>
                  </a:txBody>
                  <a:tcPr/>
                </a:tc>
                <a:tc>
                  <a:txBody>
                    <a:bodyPr/>
                    <a:lstStyle/>
                    <a:p>
                      <a:r>
                        <a:rPr lang="en-GB" dirty="0" smtClean="0"/>
                        <a:t>No for 2016 intake</a:t>
                      </a:r>
                      <a:endParaRPr lang="en-GB" dirty="0"/>
                    </a:p>
                  </a:txBody>
                  <a:tcPr/>
                </a:tc>
                <a:tc>
                  <a:txBody>
                    <a:bodyPr/>
                    <a:lstStyle/>
                    <a:p>
                      <a:r>
                        <a:rPr lang="en-GB" dirty="0" smtClean="0"/>
                        <a:t>FS2</a:t>
                      </a:r>
                      <a:endParaRPr lang="en-GB" dirty="0"/>
                    </a:p>
                  </a:txBody>
                  <a:tcPr/>
                </a:tc>
                <a:tc>
                  <a:txBody>
                    <a:bodyPr/>
                    <a:lstStyle/>
                    <a:p>
                      <a:r>
                        <a:rPr lang="en-GB" dirty="0" smtClean="0"/>
                        <a:t>Year 1</a:t>
                      </a:r>
                      <a:endParaRPr lang="en-GB" dirty="0"/>
                    </a:p>
                  </a:txBody>
                  <a:tcPr/>
                </a:tc>
                <a:tc>
                  <a:txBody>
                    <a:bodyPr/>
                    <a:lstStyle/>
                    <a:p>
                      <a:r>
                        <a:rPr lang="en-GB" dirty="0" smtClean="0"/>
                        <a:t>Year 2</a:t>
                      </a:r>
                    </a:p>
                    <a:p>
                      <a:endParaRPr lang="en-GB" dirty="0"/>
                    </a:p>
                  </a:txBody>
                  <a:tcPr/>
                </a:tc>
                <a:tc>
                  <a:txBody>
                    <a:bodyPr/>
                    <a:lstStyle/>
                    <a:p>
                      <a:r>
                        <a:rPr lang="en-GB" dirty="0" smtClean="0"/>
                        <a:t>Year 3</a:t>
                      </a:r>
                    </a:p>
                    <a:p>
                      <a:endParaRPr lang="en-GB" dirty="0"/>
                    </a:p>
                  </a:txBody>
                  <a:tcPr/>
                </a:tc>
                <a:tc>
                  <a:txBody>
                    <a:bodyPr/>
                    <a:lstStyle/>
                    <a:p>
                      <a:r>
                        <a:rPr lang="en-GB" dirty="0" smtClean="0"/>
                        <a:t>Year 4</a:t>
                      </a:r>
                    </a:p>
                    <a:p>
                      <a:endParaRPr lang="en-GB" dirty="0"/>
                    </a:p>
                  </a:txBody>
                  <a:tcPr/>
                </a:tc>
                <a:tc>
                  <a:txBody>
                    <a:bodyPr/>
                    <a:lstStyle/>
                    <a:p>
                      <a:r>
                        <a:rPr lang="en-GB" dirty="0" smtClean="0"/>
                        <a:t>Year 5</a:t>
                      </a:r>
                    </a:p>
                    <a:p>
                      <a:endParaRPr lang="en-GB" dirty="0"/>
                    </a:p>
                  </a:txBody>
                  <a:tcPr/>
                </a:tc>
                <a:tc>
                  <a:txBody>
                    <a:bodyPr/>
                    <a:lstStyle/>
                    <a:p>
                      <a:r>
                        <a:rPr lang="en-GB" dirty="0" smtClean="0"/>
                        <a:t>Year 6</a:t>
                      </a:r>
                    </a:p>
                    <a:p>
                      <a:endParaRPr lang="en-GB" dirty="0"/>
                    </a:p>
                  </a:txBody>
                  <a:tcPr/>
                </a:tc>
              </a:tr>
              <a:tr h="535068">
                <a:tc>
                  <a:txBody>
                    <a:bodyPr/>
                    <a:lstStyle/>
                    <a:p>
                      <a:endParaRPr lang="en-GB" dirty="0"/>
                    </a:p>
                  </a:txBody>
                  <a:tcPr/>
                </a:tc>
                <a:tc>
                  <a:txBody>
                    <a:bodyPr/>
                    <a:lstStyle/>
                    <a:p>
                      <a:pPr algn="l"/>
                      <a:r>
                        <a:rPr lang="en-GB" dirty="0" smtClean="0"/>
                        <a:t>46 1st choice</a:t>
                      </a:r>
                      <a:endParaRPr lang="en-GB" dirty="0"/>
                    </a:p>
                  </a:txBody>
                  <a:tcPr/>
                </a:tc>
                <a:tc>
                  <a:txBody>
                    <a:bodyPr/>
                    <a:lstStyle/>
                    <a:p>
                      <a:pPr algn="l"/>
                      <a:r>
                        <a:rPr lang="en-GB" dirty="0" smtClean="0"/>
                        <a:t>30</a:t>
                      </a:r>
                      <a:endParaRPr lang="en-GB" dirty="0"/>
                    </a:p>
                  </a:txBody>
                  <a:tcPr/>
                </a:tc>
                <a:tc>
                  <a:txBody>
                    <a:bodyPr/>
                    <a:lstStyle/>
                    <a:p>
                      <a:pPr algn="l"/>
                      <a:r>
                        <a:rPr lang="en-GB" dirty="0" smtClean="0"/>
                        <a:t>29</a:t>
                      </a:r>
                      <a:endParaRPr lang="en-GB" dirty="0"/>
                    </a:p>
                  </a:txBody>
                  <a:tcPr/>
                </a:tc>
                <a:tc>
                  <a:txBody>
                    <a:bodyPr/>
                    <a:lstStyle/>
                    <a:p>
                      <a:pPr algn="l"/>
                      <a:r>
                        <a:rPr lang="en-GB" dirty="0" smtClean="0"/>
                        <a:t>25</a:t>
                      </a:r>
                      <a:endParaRPr lang="en-GB" dirty="0"/>
                    </a:p>
                  </a:txBody>
                  <a:tcPr/>
                </a:tc>
                <a:tc>
                  <a:txBody>
                    <a:bodyPr/>
                    <a:lstStyle/>
                    <a:p>
                      <a:pPr algn="l"/>
                      <a:r>
                        <a:rPr lang="en-GB" dirty="0" smtClean="0"/>
                        <a:t>30</a:t>
                      </a:r>
                      <a:endParaRPr lang="en-GB" dirty="0"/>
                    </a:p>
                  </a:txBody>
                  <a:tcPr/>
                </a:tc>
                <a:tc>
                  <a:txBody>
                    <a:bodyPr/>
                    <a:lstStyle/>
                    <a:p>
                      <a:pPr algn="l"/>
                      <a:r>
                        <a:rPr lang="en-GB" dirty="0" smtClean="0"/>
                        <a:t>31</a:t>
                      </a:r>
                      <a:endParaRPr lang="en-GB" dirty="0"/>
                    </a:p>
                  </a:txBody>
                  <a:tcPr/>
                </a:tc>
                <a:tc>
                  <a:txBody>
                    <a:bodyPr/>
                    <a:lstStyle/>
                    <a:p>
                      <a:pPr algn="l"/>
                      <a:r>
                        <a:rPr lang="en-GB" dirty="0" smtClean="0"/>
                        <a:t>25</a:t>
                      </a:r>
                      <a:endParaRPr lang="en-GB" dirty="0"/>
                    </a:p>
                  </a:txBody>
                  <a:tcPr/>
                </a:tc>
                <a:tc>
                  <a:txBody>
                    <a:bodyPr/>
                    <a:lstStyle/>
                    <a:p>
                      <a:pPr algn="l"/>
                      <a:r>
                        <a:rPr lang="en-GB" dirty="0" smtClean="0"/>
                        <a:t>27</a:t>
                      </a:r>
                      <a:endParaRPr lang="en-GB" dirty="0"/>
                    </a:p>
                  </a:txBody>
                  <a:tcPr/>
                </a:tc>
              </a:tr>
              <a:tr h="535068">
                <a:tc>
                  <a:txBody>
                    <a:bodyPr/>
                    <a:lstStyle/>
                    <a:p>
                      <a:r>
                        <a:rPr lang="en-GB" dirty="0" smtClean="0"/>
                        <a:t>No of Catholics</a:t>
                      </a:r>
                      <a:endParaRPr lang="en-GB" dirty="0"/>
                    </a:p>
                  </a:txBody>
                  <a:tcPr/>
                </a:tc>
                <a:tc>
                  <a:txBody>
                    <a:bodyPr/>
                    <a:lstStyle/>
                    <a:p>
                      <a:pPr algn="l"/>
                      <a:r>
                        <a:rPr lang="en-GB" dirty="0" smtClean="0"/>
                        <a:t>unknown</a:t>
                      </a:r>
                      <a:endParaRPr lang="en-GB" dirty="0"/>
                    </a:p>
                  </a:txBody>
                  <a:tcPr/>
                </a:tc>
                <a:tc>
                  <a:txBody>
                    <a:bodyPr/>
                    <a:lstStyle/>
                    <a:p>
                      <a:pPr algn="l"/>
                      <a:r>
                        <a:rPr lang="en-GB" dirty="0" smtClean="0"/>
                        <a:t>7</a:t>
                      </a:r>
                      <a:endParaRPr lang="en-GB" dirty="0"/>
                    </a:p>
                  </a:txBody>
                  <a:tcPr/>
                </a:tc>
                <a:tc>
                  <a:txBody>
                    <a:bodyPr/>
                    <a:lstStyle/>
                    <a:p>
                      <a:pPr algn="l"/>
                      <a:r>
                        <a:rPr lang="en-GB" dirty="0" smtClean="0"/>
                        <a:t>12</a:t>
                      </a:r>
                      <a:endParaRPr lang="en-GB" dirty="0"/>
                    </a:p>
                  </a:txBody>
                  <a:tcPr/>
                </a:tc>
                <a:tc>
                  <a:txBody>
                    <a:bodyPr/>
                    <a:lstStyle/>
                    <a:p>
                      <a:pPr algn="l"/>
                      <a:r>
                        <a:rPr lang="en-GB" dirty="0" smtClean="0"/>
                        <a:t>6</a:t>
                      </a:r>
                      <a:endParaRPr lang="en-GB" dirty="0"/>
                    </a:p>
                  </a:txBody>
                  <a:tcPr/>
                </a:tc>
                <a:tc>
                  <a:txBody>
                    <a:bodyPr/>
                    <a:lstStyle/>
                    <a:p>
                      <a:pPr algn="l"/>
                      <a:r>
                        <a:rPr lang="en-GB" dirty="0" smtClean="0"/>
                        <a:t>10</a:t>
                      </a:r>
                      <a:endParaRPr lang="en-GB" dirty="0"/>
                    </a:p>
                  </a:txBody>
                  <a:tcPr/>
                </a:tc>
                <a:tc>
                  <a:txBody>
                    <a:bodyPr/>
                    <a:lstStyle/>
                    <a:p>
                      <a:pPr algn="l"/>
                      <a:r>
                        <a:rPr lang="en-GB" dirty="0" smtClean="0"/>
                        <a:t>7</a:t>
                      </a:r>
                      <a:endParaRPr lang="en-GB" dirty="0"/>
                    </a:p>
                  </a:txBody>
                  <a:tcPr/>
                </a:tc>
                <a:tc>
                  <a:txBody>
                    <a:bodyPr/>
                    <a:lstStyle/>
                    <a:p>
                      <a:pPr algn="l"/>
                      <a:r>
                        <a:rPr lang="en-GB" dirty="0" smtClean="0"/>
                        <a:t>10</a:t>
                      </a:r>
                      <a:endParaRPr lang="en-GB" dirty="0"/>
                    </a:p>
                  </a:txBody>
                  <a:tcPr/>
                </a:tc>
                <a:tc>
                  <a:txBody>
                    <a:bodyPr/>
                    <a:lstStyle/>
                    <a:p>
                      <a:pPr algn="l"/>
                      <a:r>
                        <a:rPr lang="en-GB" dirty="0" smtClean="0"/>
                        <a:t>3</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20374336"/>
              </p:ext>
            </p:extLst>
          </p:nvPr>
        </p:nvGraphicFramePr>
        <p:xfrm>
          <a:off x="611560" y="2852936"/>
          <a:ext cx="7560841" cy="3876040"/>
        </p:xfrm>
        <a:graphic>
          <a:graphicData uri="http://schemas.openxmlformats.org/drawingml/2006/table">
            <a:tbl>
              <a:tblPr firstRow="1" bandRow="1">
                <a:tableStyleId>{5C22544A-7EE6-4342-B048-85BDC9FD1C3A}</a:tableStyleId>
              </a:tblPr>
              <a:tblGrid>
                <a:gridCol w="3118847"/>
                <a:gridCol w="1323147"/>
                <a:gridCol w="1228637"/>
                <a:gridCol w="1890210"/>
              </a:tblGrid>
              <a:tr h="370840">
                <a:tc gridSpan="4">
                  <a:txBody>
                    <a:bodyPr/>
                    <a:lstStyle/>
                    <a:p>
                      <a:r>
                        <a:rPr lang="en-GB" dirty="0" smtClean="0"/>
                        <a:t>Basic characteristics of the school</a:t>
                      </a:r>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r>
              <a:tr h="370840">
                <a:tc>
                  <a:txBody>
                    <a:bodyPr/>
                    <a:lstStyle/>
                    <a:p>
                      <a:r>
                        <a:rPr lang="en-GB" dirty="0" smtClean="0"/>
                        <a:t>Characteristics</a:t>
                      </a:r>
                      <a:endParaRPr lang="en-GB" dirty="0"/>
                    </a:p>
                  </a:txBody>
                  <a:tcPr/>
                </a:tc>
                <a:tc>
                  <a:txBody>
                    <a:bodyPr/>
                    <a:lstStyle/>
                    <a:p>
                      <a:r>
                        <a:rPr lang="en-GB" dirty="0" smtClean="0"/>
                        <a:t>National</a:t>
                      </a:r>
                      <a:endParaRPr lang="en-GB" dirty="0"/>
                    </a:p>
                  </a:txBody>
                  <a:tcPr/>
                </a:tc>
                <a:tc>
                  <a:txBody>
                    <a:bodyPr/>
                    <a:lstStyle/>
                    <a:p>
                      <a:r>
                        <a:rPr lang="en-GB" dirty="0" smtClean="0"/>
                        <a:t>School </a:t>
                      </a:r>
                      <a:endParaRPr lang="en-GB" dirty="0"/>
                    </a:p>
                  </a:txBody>
                  <a:tcPr/>
                </a:tc>
                <a:tc>
                  <a:txBody>
                    <a:bodyPr/>
                    <a:lstStyle/>
                    <a:p>
                      <a:r>
                        <a:rPr lang="en-GB" dirty="0" smtClean="0"/>
                        <a:t>Comparison</a:t>
                      </a:r>
                      <a:endParaRPr lang="en-GB" dirty="0"/>
                    </a:p>
                  </a:txBody>
                  <a:tcPr/>
                </a:tc>
              </a:tr>
              <a:tr h="370840">
                <a:tc>
                  <a:txBody>
                    <a:bodyPr/>
                    <a:lstStyle/>
                    <a:p>
                      <a:r>
                        <a:rPr lang="en-GB" dirty="0" smtClean="0"/>
                        <a:t>Number</a:t>
                      </a:r>
                      <a:r>
                        <a:rPr lang="en-GB" baseline="0" dirty="0" smtClean="0"/>
                        <a:t> on roll</a:t>
                      </a:r>
                      <a:endParaRPr lang="en-GB" dirty="0"/>
                    </a:p>
                  </a:txBody>
                  <a:tcPr/>
                </a:tc>
                <a:tc>
                  <a:txBody>
                    <a:bodyPr/>
                    <a:lstStyle/>
                    <a:p>
                      <a:r>
                        <a:rPr lang="en-GB" dirty="0" smtClean="0"/>
                        <a:t>269</a:t>
                      </a:r>
                      <a:endParaRPr lang="en-GB" dirty="0"/>
                    </a:p>
                  </a:txBody>
                  <a:tcPr/>
                </a:tc>
                <a:tc>
                  <a:txBody>
                    <a:bodyPr/>
                    <a:lstStyle/>
                    <a:p>
                      <a:r>
                        <a:rPr lang="en-GB" dirty="0" smtClean="0"/>
                        <a:t>197</a:t>
                      </a:r>
                      <a:endParaRPr lang="en-GB" dirty="0"/>
                    </a:p>
                  </a:txBody>
                  <a:tcPr/>
                </a:tc>
                <a:tc>
                  <a:txBody>
                    <a:bodyPr/>
                    <a:lstStyle/>
                    <a:p>
                      <a:r>
                        <a:rPr lang="en-GB" dirty="0" smtClean="0"/>
                        <a:t>below</a:t>
                      </a:r>
                      <a:endParaRPr lang="en-GB" dirty="0"/>
                    </a:p>
                  </a:txBody>
                  <a:tcPr/>
                </a:tc>
              </a:tr>
              <a:tr h="370840">
                <a:tc>
                  <a:txBody>
                    <a:bodyPr/>
                    <a:lstStyle/>
                    <a:p>
                      <a:r>
                        <a:rPr lang="en-GB" dirty="0" smtClean="0"/>
                        <a:t>%free school meals</a:t>
                      </a:r>
                      <a:endParaRPr lang="en-GB" dirty="0"/>
                    </a:p>
                  </a:txBody>
                  <a:tcPr/>
                </a:tc>
                <a:tc>
                  <a:txBody>
                    <a:bodyPr/>
                    <a:lstStyle/>
                    <a:p>
                      <a:r>
                        <a:rPr lang="en-GB" dirty="0" smtClean="0"/>
                        <a:t>26</a:t>
                      </a:r>
                      <a:endParaRPr lang="en-GB" dirty="0"/>
                    </a:p>
                  </a:txBody>
                  <a:tcPr/>
                </a:tc>
                <a:tc>
                  <a:txBody>
                    <a:bodyPr/>
                    <a:lstStyle/>
                    <a:p>
                      <a:r>
                        <a:rPr lang="en-GB" dirty="0" smtClean="0"/>
                        <a:t>2.6</a:t>
                      </a:r>
                      <a:endParaRPr lang="en-GB" dirty="0"/>
                    </a:p>
                  </a:txBody>
                  <a:tcPr/>
                </a:tc>
                <a:tc>
                  <a:txBody>
                    <a:bodyPr/>
                    <a:lstStyle/>
                    <a:p>
                      <a:r>
                        <a:rPr lang="en-GB" dirty="0" smtClean="0"/>
                        <a:t>low</a:t>
                      </a:r>
                      <a:endParaRPr lang="en-GB" dirty="0"/>
                    </a:p>
                  </a:txBody>
                  <a:tcPr/>
                </a:tc>
              </a:tr>
              <a:tr h="370840">
                <a:tc>
                  <a:txBody>
                    <a:bodyPr/>
                    <a:lstStyle/>
                    <a:p>
                      <a:r>
                        <a:rPr lang="en-GB" dirty="0" smtClean="0"/>
                        <a:t>%pupils from minority</a:t>
                      </a:r>
                      <a:r>
                        <a:rPr lang="en-GB" baseline="0" dirty="0" smtClean="0"/>
                        <a:t> ethnic groups</a:t>
                      </a:r>
                      <a:endParaRPr lang="en-GB" dirty="0"/>
                    </a:p>
                  </a:txBody>
                  <a:tcPr/>
                </a:tc>
                <a:tc>
                  <a:txBody>
                    <a:bodyPr/>
                    <a:lstStyle/>
                    <a:p>
                      <a:r>
                        <a:rPr lang="en-GB" dirty="0" smtClean="0"/>
                        <a:t>30.7</a:t>
                      </a:r>
                      <a:endParaRPr lang="en-GB" dirty="0"/>
                    </a:p>
                  </a:txBody>
                  <a:tcPr/>
                </a:tc>
                <a:tc>
                  <a:txBody>
                    <a:bodyPr/>
                    <a:lstStyle/>
                    <a:p>
                      <a:r>
                        <a:rPr lang="en-GB" dirty="0" smtClean="0"/>
                        <a:t>7.7</a:t>
                      </a:r>
                      <a:endParaRPr lang="en-GB" dirty="0"/>
                    </a:p>
                  </a:txBody>
                  <a:tcPr/>
                </a:tc>
                <a:tc>
                  <a:txBody>
                    <a:bodyPr/>
                    <a:lstStyle/>
                    <a:p>
                      <a:r>
                        <a:rPr lang="en-GB" dirty="0" smtClean="0"/>
                        <a:t>Very low</a:t>
                      </a:r>
                      <a:endParaRPr lang="en-GB" dirty="0"/>
                    </a:p>
                  </a:txBody>
                  <a:tcPr/>
                </a:tc>
              </a:tr>
              <a:tr h="370840">
                <a:tc>
                  <a:txBody>
                    <a:bodyPr/>
                    <a:lstStyle/>
                    <a:p>
                      <a:r>
                        <a:rPr lang="en-GB" dirty="0" smtClean="0"/>
                        <a:t>%EAL</a:t>
                      </a:r>
                      <a:endParaRPr lang="en-GB" dirty="0"/>
                    </a:p>
                  </a:txBody>
                  <a:tcPr/>
                </a:tc>
                <a:tc>
                  <a:txBody>
                    <a:bodyPr/>
                    <a:lstStyle/>
                    <a:p>
                      <a:r>
                        <a:rPr lang="en-GB" dirty="0" smtClean="0"/>
                        <a:t>19.5</a:t>
                      </a:r>
                      <a:endParaRPr lang="en-GB" dirty="0"/>
                    </a:p>
                  </a:txBody>
                  <a:tcPr/>
                </a:tc>
                <a:tc>
                  <a:txBody>
                    <a:bodyPr/>
                    <a:lstStyle/>
                    <a:p>
                      <a:r>
                        <a:rPr lang="en-GB" dirty="0" smtClean="0"/>
                        <a:t>3</a:t>
                      </a:r>
                      <a:endParaRPr lang="en-GB" dirty="0"/>
                    </a:p>
                  </a:txBody>
                  <a:tcPr/>
                </a:tc>
                <a:tc>
                  <a:txBody>
                    <a:bodyPr/>
                    <a:lstStyle/>
                    <a:p>
                      <a:r>
                        <a:rPr lang="en-GB" dirty="0" smtClean="0"/>
                        <a:t>Very</a:t>
                      </a:r>
                      <a:r>
                        <a:rPr lang="en-GB" baseline="0" dirty="0" smtClean="0"/>
                        <a:t> low</a:t>
                      </a:r>
                      <a:endParaRPr lang="en-GB" dirty="0"/>
                    </a:p>
                  </a:txBody>
                  <a:tcPr/>
                </a:tc>
              </a:tr>
              <a:tr h="370840">
                <a:tc>
                  <a:txBody>
                    <a:bodyPr/>
                    <a:lstStyle/>
                    <a:p>
                      <a:r>
                        <a:rPr lang="en-GB" dirty="0" smtClean="0"/>
                        <a:t>Deprivation indicator</a:t>
                      </a:r>
                      <a:endParaRPr lang="en-GB" dirty="0"/>
                    </a:p>
                  </a:txBody>
                  <a:tcPr/>
                </a:tc>
                <a:tc>
                  <a:txBody>
                    <a:bodyPr/>
                    <a:lstStyle/>
                    <a:p>
                      <a:r>
                        <a:rPr lang="en-GB" dirty="0" smtClean="0"/>
                        <a:t>0.24</a:t>
                      </a:r>
                      <a:endParaRPr lang="en-GB" dirty="0"/>
                    </a:p>
                  </a:txBody>
                  <a:tcPr/>
                </a:tc>
                <a:tc>
                  <a:txBody>
                    <a:bodyPr/>
                    <a:lstStyle/>
                    <a:p>
                      <a:r>
                        <a:rPr lang="en-GB" dirty="0" smtClean="0"/>
                        <a:t>0.10</a:t>
                      </a:r>
                      <a:endParaRPr lang="en-GB" dirty="0"/>
                    </a:p>
                  </a:txBody>
                  <a:tcPr/>
                </a:tc>
                <a:tc>
                  <a:txBody>
                    <a:bodyPr/>
                    <a:lstStyle/>
                    <a:p>
                      <a:r>
                        <a:rPr lang="en-GB" dirty="0" smtClean="0"/>
                        <a:t>low</a:t>
                      </a:r>
                      <a:endParaRPr lang="en-GB" dirty="0"/>
                    </a:p>
                  </a:txBody>
                  <a:tcPr/>
                </a:tc>
              </a:tr>
              <a:tr h="370840">
                <a:tc>
                  <a:txBody>
                    <a:bodyPr/>
                    <a:lstStyle/>
                    <a:p>
                      <a:r>
                        <a:rPr lang="en-GB" dirty="0" smtClean="0"/>
                        <a:t>Average</a:t>
                      </a:r>
                      <a:r>
                        <a:rPr lang="en-GB" baseline="0" dirty="0" smtClean="0"/>
                        <a:t> point score in Year 6 in 2015</a:t>
                      </a:r>
                      <a:endParaRPr lang="en-GB" dirty="0"/>
                    </a:p>
                  </a:txBody>
                  <a:tcPr/>
                </a:tc>
                <a:tc>
                  <a:txBody>
                    <a:bodyPr/>
                    <a:lstStyle/>
                    <a:p>
                      <a:r>
                        <a:rPr lang="en-GB" dirty="0" smtClean="0"/>
                        <a:t>28.8</a:t>
                      </a:r>
                      <a:endParaRPr lang="en-GB" dirty="0"/>
                    </a:p>
                  </a:txBody>
                  <a:tcPr/>
                </a:tc>
                <a:tc>
                  <a:txBody>
                    <a:bodyPr/>
                    <a:lstStyle/>
                    <a:p>
                      <a:r>
                        <a:rPr lang="en-GB" dirty="0" smtClean="0"/>
                        <a:t>31.2</a:t>
                      </a:r>
                      <a:endParaRPr lang="en-GB" dirty="0"/>
                    </a:p>
                  </a:txBody>
                  <a:tcPr/>
                </a:tc>
                <a:tc>
                  <a:txBody>
                    <a:bodyPr/>
                    <a:lstStyle/>
                    <a:p>
                      <a:r>
                        <a:rPr lang="en-GB" dirty="0" smtClean="0"/>
                        <a:t>Above average</a:t>
                      </a:r>
                      <a:endParaRPr lang="en-GB" dirty="0"/>
                    </a:p>
                  </a:txBody>
                  <a:tcPr/>
                </a:tc>
              </a:tr>
              <a:tr h="370840">
                <a:tc>
                  <a:txBody>
                    <a:bodyPr/>
                    <a:lstStyle/>
                    <a:p>
                      <a:r>
                        <a:rPr lang="en-GB" dirty="0" smtClean="0"/>
                        <a:t>Pupils</a:t>
                      </a:r>
                      <a:r>
                        <a:rPr lang="en-GB" baseline="0" dirty="0" smtClean="0"/>
                        <a:t> with SEN support</a:t>
                      </a:r>
                      <a:endParaRPr lang="en-GB" dirty="0"/>
                    </a:p>
                  </a:txBody>
                  <a:tcPr/>
                </a:tc>
                <a:tc>
                  <a:txBody>
                    <a:bodyPr/>
                    <a:lstStyle/>
                    <a:p>
                      <a:r>
                        <a:rPr lang="en-GB" dirty="0" smtClean="0"/>
                        <a:t>13</a:t>
                      </a:r>
                      <a:endParaRPr lang="en-GB" dirty="0"/>
                    </a:p>
                  </a:txBody>
                  <a:tcPr/>
                </a:tc>
                <a:tc>
                  <a:txBody>
                    <a:bodyPr/>
                    <a:lstStyle/>
                    <a:p>
                      <a:r>
                        <a:rPr lang="en-GB" dirty="0" smtClean="0"/>
                        <a:t>14.2</a:t>
                      </a:r>
                      <a:endParaRPr lang="en-GB" dirty="0"/>
                    </a:p>
                  </a:txBody>
                  <a:tcPr/>
                </a:tc>
                <a:tc>
                  <a:txBody>
                    <a:bodyPr/>
                    <a:lstStyle/>
                    <a:p>
                      <a:r>
                        <a:rPr lang="en-GB" dirty="0" smtClean="0"/>
                        <a:t>Average</a:t>
                      </a:r>
                      <a:endParaRPr lang="en-GB" dirty="0"/>
                    </a:p>
                  </a:txBody>
                  <a:tcPr/>
                </a:tc>
              </a:tr>
            </a:tbl>
          </a:graphicData>
        </a:graphic>
      </p:graphicFrame>
    </p:spTree>
    <p:extLst>
      <p:ext uri="{BB962C8B-B14F-4D97-AF65-F5344CB8AC3E}">
        <p14:creationId xmlns:p14="http://schemas.microsoft.com/office/powerpoint/2010/main" val="2747448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8"/>
            <a:ext cx="8651304" cy="1143000"/>
          </a:xfrm>
        </p:spPr>
        <p:txBody>
          <a:bodyPr>
            <a:normAutofit fontScale="90000"/>
          </a:bodyPr>
          <a:lstStyle/>
          <a:p>
            <a:pPr algn="l"/>
            <a:r>
              <a:rPr lang="en-GB" dirty="0" smtClean="0">
                <a:solidFill>
                  <a:srgbClr val="FF0000"/>
                </a:solidFill>
              </a:rPr>
              <a:t>Pupil Premium </a:t>
            </a:r>
            <a:r>
              <a:rPr lang="en-GB" dirty="0" smtClean="0"/>
              <a:t>expenditure</a:t>
            </a:r>
            <a:br>
              <a:rPr lang="en-GB" dirty="0" smtClean="0"/>
            </a:br>
            <a:r>
              <a:rPr lang="en-GB" sz="2700" dirty="0" smtClean="0">
                <a:solidFill>
                  <a:srgbClr val="FF0000"/>
                </a:solidFill>
              </a:rPr>
              <a:t>Total allocated for 2015-2016 £22,500</a:t>
            </a:r>
            <a:endParaRPr lang="en-GB" sz="27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6380273"/>
              </p:ext>
            </p:extLst>
          </p:nvPr>
        </p:nvGraphicFramePr>
        <p:xfrm>
          <a:off x="0" y="1412776"/>
          <a:ext cx="9036495" cy="5736114"/>
        </p:xfrm>
        <a:graphic>
          <a:graphicData uri="http://schemas.openxmlformats.org/drawingml/2006/table">
            <a:tbl>
              <a:tblPr firstRow="1" firstCol="1" bandRow="1">
                <a:tableStyleId>{5C22544A-7EE6-4342-B048-85BDC9FD1C3A}</a:tableStyleId>
              </a:tblPr>
              <a:tblGrid>
                <a:gridCol w="4331543"/>
                <a:gridCol w="672136"/>
                <a:gridCol w="4032816"/>
              </a:tblGrid>
              <a:tr h="164133">
                <a:tc>
                  <a:txBody>
                    <a:bodyPr/>
                    <a:lstStyle/>
                    <a:p>
                      <a:pPr>
                        <a:lnSpc>
                          <a:spcPct val="115000"/>
                        </a:lnSpc>
                        <a:spcAft>
                          <a:spcPts val="0"/>
                        </a:spcAft>
                      </a:pPr>
                      <a:r>
                        <a:rPr lang="en-GB" sz="1200" dirty="0">
                          <a:effectLst/>
                        </a:rPr>
                        <a:t>Action</a:t>
                      </a:r>
                      <a:endParaRPr lang="en-GB" sz="1200" dirty="0">
                        <a:effectLst/>
                        <a:latin typeface="Calibri"/>
                        <a:ea typeface="Times New Roman"/>
                        <a:cs typeface="Times New Roman"/>
                      </a:endParaRPr>
                    </a:p>
                  </a:txBody>
                  <a:tcPr marL="30775" marR="30775" marT="0" marB="0"/>
                </a:tc>
                <a:tc>
                  <a:txBody>
                    <a:bodyPr/>
                    <a:lstStyle/>
                    <a:p>
                      <a:endParaRPr lang="en-GB" sz="1200"/>
                    </a:p>
                  </a:txBody>
                  <a:tcPr marL="30775" marR="30775" marT="0" marB="0"/>
                </a:tc>
                <a:tc>
                  <a:txBody>
                    <a:bodyPr/>
                    <a:lstStyle/>
                    <a:p>
                      <a:endParaRPr lang="en-GB" sz="1200" dirty="0"/>
                    </a:p>
                  </a:txBody>
                  <a:tcPr marL="41033" marR="41033" marT="20517" marB="20517"/>
                </a:tc>
              </a:tr>
              <a:tr h="188753">
                <a:tc>
                  <a:txBody>
                    <a:bodyPr/>
                    <a:lstStyle/>
                    <a:p>
                      <a:pPr>
                        <a:lnSpc>
                          <a:spcPct val="115000"/>
                        </a:lnSpc>
                        <a:spcAft>
                          <a:spcPts val="0"/>
                        </a:spcAft>
                      </a:pPr>
                      <a:r>
                        <a:rPr lang="en-GB" sz="1200">
                          <a:effectLst/>
                        </a:rPr>
                        <a:t>Allocation </a:t>
                      </a:r>
                      <a:endParaRPr lang="en-GB" sz="1200">
                        <a:solidFill>
                          <a:srgbClr val="000000"/>
                        </a:solidFill>
                        <a:effectLst/>
                        <a:latin typeface="Arial"/>
                        <a:ea typeface="Times New Roman"/>
                      </a:endParaRPr>
                    </a:p>
                  </a:txBody>
                  <a:tcPr marL="30775" marR="30775" marT="0" marB="0"/>
                </a:tc>
                <a:tc>
                  <a:txBody>
                    <a:bodyPr/>
                    <a:lstStyle/>
                    <a:p>
                      <a:pPr>
                        <a:lnSpc>
                          <a:spcPct val="115000"/>
                        </a:lnSpc>
                        <a:spcAft>
                          <a:spcPts val="0"/>
                        </a:spcAft>
                      </a:pPr>
                      <a:r>
                        <a:rPr lang="en-GB" sz="1200">
                          <a:effectLst/>
                        </a:rPr>
                        <a:t> </a:t>
                      </a:r>
                      <a:endParaRPr lang="en-GB" sz="1200">
                        <a:solidFill>
                          <a:srgbClr val="000000"/>
                        </a:solidFill>
                        <a:effectLst/>
                        <a:latin typeface="Arial"/>
                        <a:ea typeface="Times New Roman"/>
                      </a:endParaRPr>
                    </a:p>
                  </a:txBody>
                  <a:tcPr marL="30775" marR="30775" marT="0" marB="0"/>
                </a:tc>
                <a:tc>
                  <a:txBody>
                    <a:bodyPr/>
                    <a:lstStyle/>
                    <a:p>
                      <a:pPr>
                        <a:lnSpc>
                          <a:spcPct val="115000"/>
                        </a:lnSpc>
                        <a:spcAft>
                          <a:spcPts val="0"/>
                        </a:spcAft>
                      </a:pPr>
                      <a:r>
                        <a:rPr lang="en-GB" sz="1200">
                          <a:effectLst/>
                        </a:rPr>
                        <a:t>Desired Impact / Outcome</a:t>
                      </a:r>
                      <a:endParaRPr lang="en-GB" sz="1200">
                        <a:effectLst/>
                        <a:latin typeface="Calibri"/>
                        <a:ea typeface="Times New Roman"/>
                        <a:cs typeface="Times New Roman"/>
                      </a:endParaRPr>
                    </a:p>
                  </a:txBody>
                  <a:tcPr marL="30775" marR="30775" marT="0" marB="0"/>
                </a:tc>
              </a:tr>
              <a:tr h="660635">
                <a:tc>
                  <a:txBody>
                    <a:bodyPr/>
                    <a:lstStyle/>
                    <a:p>
                      <a:pPr>
                        <a:lnSpc>
                          <a:spcPct val="115000"/>
                        </a:lnSpc>
                        <a:spcAft>
                          <a:spcPts val="0"/>
                        </a:spcAft>
                      </a:pPr>
                      <a:r>
                        <a:rPr lang="en-GB" sz="1200" dirty="0">
                          <a:effectLst/>
                        </a:rPr>
                        <a:t>TA small group /individual support 3 days each </a:t>
                      </a:r>
                      <a:r>
                        <a:rPr lang="en-GB" sz="1200" dirty="0" smtClean="0">
                          <a:effectLst/>
                        </a:rPr>
                        <a:t>week</a:t>
                      </a:r>
                    </a:p>
                    <a:p>
                      <a:pPr>
                        <a:lnSpc>
                          <a:spcPct val="115000"/>
                        </a:lnSpc>
                        <a:spcAft>
                          <a:spcPts val="0"/>
                        </a:spcAft>
                      </a:pPr>
                      <a:endParaRPr lang="en-GB" sz="1200" dirty="0" smtClean="0">
                        <a:effectLst/>
                        <a:latin typeface="Calibri"/>
                        <a:ea typeface="Times New Roman"/>
                        <a:cs typeface="Times New Roman"/>
                      </a:endParaRPr>
                    </a:p>
                    <a:p>
                      <a:pPr>
                        <a:lnSpc>
                          <a:spcPct val="115000"/>
                        </a:lnSpc>
                        <a:spcAft>
                          <a:spcPts val="0"/>
                        </a:spcAft>
                      </a:pPr>
                      <a:r>
                        <a:rPr lang="en-GB" sz="1200" dirty="0" smtClean="0">
                          <a:solidFill>
                            <a:srgbClr val="FF0000"/>
                          </a:solidFill>
                          <a:effectLst/>
                          <a:latin typeface="Calibri"/>
                          <a:ea typeface="Times New Roman"/>
                          <a:cs typeface="Times New Roman"/>
                        </a:rPr>
                        <a:t>£1900 spent to date</a:t>
                      </a:r>
                      <a:endParaRPr lang="en-GB" sz="1200" dirty="0">
                        <a:solidFill>
                          <a:srgbClr val="FF0000"/>
                        </a:solidFill>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dirty="0">
                          <a:effectLst/>
                        </a:rPr>
                        <a:t>£</a:t>
                      </a:r>
                      <a:r>
                        <a:rPr lang="en-GB" sz="1200" dirty="0" smtClean="0">
                          <a:effectLst/>
                        </a:rPr>
                        <a:t>3,870</a:t>
                      </a:r>
                    </a:p>
                    <a:p>
                      <a:pPr>
                        <a:lnSpc>
                          <a:spcPct val="115000"/>
                        </a:lnSpc>
                        <a:spcAft>
                          <a:spcPts val="0"/>
                        </a:spcAft>
                      </a:pPr>
                      <a:endParaRPr lang="en-GB" sz="1200" dirty="0" smtClean="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dirty="0">
                          <a:effectLst/>
                        </a:rPr>
                        <a:t>Emotional and social well-being of targeted pupils. Increase in pupil confidence and self esteem. </a:t>
                      </a:r>
                      <a:r>
                        <a:rPr lang="en-GB" sz="1200" dirty="0" smtClean="0">
                          <a:effectLst/>
                        </a:rPr>
                        <a:t>To </a:t>
                      </a:r>
                      <a:r>
                        <a:rPr lang="en-GB" sz="1200" dirty="0">
                          <a:effectLst/>
                        </a:rPr>
                        <a:t>improve pupils’ achievement</a:t>
                      </a:r>
                      <a:endParaRPr lang="en-GB" sz="1200" dirty="0">
                        <a:effectLst/>
                        <a:latin typeface="Calibri"/>
                        <a:ea typeface="Times New Roman"/>
                        <a:cs typeface="Times New Roman"/>
                      </a:endParaRPr>
                    </a:p>
                  </a:txBody>
                  <a:tcPr marL="30775" marR="30775" marT="0" marB="0"/>
                </a:tc>
              </a:tr>
              <a:tr h="283129">
                <a:tc>
                  <a:txBody>
                    <a:bodyPr/>
                    <a:lstStyle/>
                    <a:p>
                      <a:pPr>
                        <a:lnSpc>
                          <a:spcPct val="115000"/>
                        </a:lnSpc>
                        <a:spcAft>
                          <a:spcPts val="0"/>
                        </a:spcAft>
                      </a:pPr>
                      <a:r>
                        <a:rPr lang="en-GB" sz="1200" dirty="0">
                          <a:effectLst/>
                        </a:rPr>
                        <a:t>2 x Additional teacher ½ day </a:t>
                      </a:r>
                      <a:endParaRPr lang="en-GB" sz="1200" dirty="0" smtClean="0">
                        <a:effectLst/>
                      </a:endParaRPr>
                    </a:p>
                    <a:p>
                      <a:pPr>
                        <a:lnSpc>
                          <a:spcPct val="115000"/>
                        </a:lnSpc>
                        <a:spcAft>
                          <a:spcPts val="0"/>
                        </a:spcAft>
                      </a:pPr>
                      <a:r>
                        <a:rPr lang="en-GB" sz="1200" dirty="0" smtClean="0">
                          <a:solidFill>
                            <a:srgbClr val="FF0000"/>
                          </a:solidFill>
                          <a:effectLst/>
                          <a:latin typeface="Calibri"/>
                          <a:ea typeface="Times New Roman"/>
                          <a:cs typeface="Times New Roman"/>
                        </a:rPr>
                        <a:t>£2,900 spent to date</a:t>
                      </a:r>
                      <a:endParaRPr lang="en-GB" sz="1200" dirty="0">
                        <a:solidFill>
                          <a:srgbClr val="FF0000"/>
                        </a:solidFill>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£4,950</a:t>
                      </a:r>
                      <a:endParaRPr lang="en-GB" sz="12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To improve pupil achievement by accelerating progress</a:t>
                      </a:r>
                      <a:endParaRPr lang="en-GB" sz="1200">
                        <a:effectLst/>
                        <a:latin typeface="Calibri"/>
                        <a:ea typeface="Times New Roman"/>
                        <a:cs typeface="Times New Roman"/>
                      </a:endParaRPr>
                    </a:p>
                  </a:txBody>
                  <a:tcPr marL="30775" marR="30775" marT="0" marB="0"/>
                </a:tc>
              </a:tr>
              <a:tr h="471882">
                <a:tc>
                  <a:txBody>
                    <a:bodyPr/>
                    <a:lstStyle/>
                    <a:p>
                      <a:pPr>
                        <a:lnSpc>
                          <a:spcPct val="115000"/>
                        </a:lnSpc>
                        <a:spcAft>
                          <a:spcPts val="0"/>
                        </a:spcAft>
                      </a:pPr>
                      <a:r>
                        <a:rPr lang="en-GB" sz="1200" dirty="0">
                          <a:effectLst/>
                        </a:rPr>
                        <a:t>Purchase of ICT </a:t>
                      </a:r>
                      <a:r>
                        <a:rPr lang="en-GB" sz="1200" dirty="0" smtClean="0">
                          <a:effectLst/>
                        </a:rPr>
                        <a:t>equipment</a:t>
                      </a:r>
                    </a:p>
                    <a:p>
                      <a:pPr>
                        <a:lnSpc>
                          <a:spcPct val="115000"/>
                        </a:lnSpc>
                        <a:spcAft>
                          <a:spcPts val="0"/>
                        </a:spcAft>
                      </a:pPr>
                      <a:endParaRPr lang="en-GB" sz="1200" dirty="0" smtClean="0">
                        <a:effectLst/>
                        <a:latin typeface="Calibri"/>
                        <a:ea typeface="Times New Roman"/>
                        <a:cs typeface="Times New Roman"/>
                      </a:endParaRPr>
                    </a:p>
                    <a:p>
                      <a:pPr>
                        <a:lnSpc>
                          <a:spcPct val="115000"/>
                        </a:lnSpc>
                        <a:spcAft>
                          <a:spcPts val="0"/>
                        </a:spcAft>
                      </a:pPr>
                      <a:r>
                        <a:rPr lang="en-GB" sz="1200" dirty="0" smtClean="0">
                          <a:solidFill>
                            <a:srgbClr val="FF0000"/>
                          </a:solidFill>
                          <a:effectLst/>
                          <a:latin typeface="Calibri"/>
                          <a:ea typeface="Times New Roman"/>
                          <a:cs typeface="Times New Roman"/>
                        </a:rPr>
                        <a:t>£1,</a:t>
                      </a:r>
                      <a:r>
                        <a:rPr lang="en-GB" sz="1200" baseline="0" dirty="0" smtClean="0">
                          <a:solidFill>
                            <a:srgbClr val="FF0000"/>
                          </a:solidFill>
                          <a:effectLst/>
                          <a:latin typeface="Calibri"/>
                          <a:ea typeface="Times New Roman"/>
                          <a:cs typeface="Times New Roman"/>
                        </a:rPr>
                        <a:t>500 on </a:t>
                      </a:r>
                      <a:r>
                        <a:rPr lang="en-GB" sz="1200" baseline="0" dirty="0" err="1" smtClean="0">
                          <a:solidFill>
                            <a:srgbClr val="FF0000"/>
                          </a:solidFill>
                          <a:effectLst/>
                          <a:latin typeface="Calibri"/>
                          <a:ea typeface="Times New Roman"/>
                          <a:cs typeface="Times New Roman"/>
                        </a:rPr>
                        <a:t>Ipads</a:t>
                      </a:r>
                      <a:r>
                        <a:rPr lang="en-GB" sz="1200" baseline="0" dirty="0" smtClean="0">
                          <a:solidFill>
                            <a:srgbClr val="FF0000"/>
                          </a:solidFill>
                          <a:effectLst/>
                          <a:latin typeface="Calibri"/>
                          <a:ea typeface="Times New Roman"/>
                          <a:cs typeface="Times New Roman"/>
                        </a:rPr>
                        <a:t>, </a:t>
                      </a:r>
                      <a:r>
                        <a:rPr lang="en-GB" sz="1200" baseline="0" dirty="0" smtClean="0">
                          <a:effectLst/>
                          <a:latin typeface="Calibri"/>
                          <a:ea typeface="Times New Roman"/>
                          <a:cs typeface="Times New Roman"/>
                        </a:rPr>
                        <a:t>although total amount spent £4,500.</a:t>
                      </a:r>
                      <a:endParaRPr lang="en-GB" sz="1200" dirty="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£1,500</a:t>
                      </a:r>
                      <a:endParaRPr lang="en-GB" sz="12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To improve pupils’ achievement, motivate reluctant readers to writers</a:t>
                      </a:r>
                    </a:p>
                    <a:p>
                      <a:pPr>
                        <a:lnSpc>
                          <a:spcPct val="115000"/>
                        </a:lnSpc>
                        <a:spcAft>
                          <a:spcPts val="0"/>
                        </a:spcAft>
                      </a:pPr>
                      <a:r>
                        <a:rPr lang="en-GB" sz="1200">
                          <a:effectLst/>
                        </a:rPr>
                        <a:t> </a:t>
                      </a:r>
                      <a:endParaRPr lang="en-GB" sz="1200">
                        <a:effectLst/>
                        <a:latin typeface="Calibri"/>
                        <a:ea typeface="Times New Roman"/>
                        <a:cs typeface="Times New Roman"/>
                      </a:endParaRPr>
                    </a:p>
                  </a:txBody>
                  <a:tcPr marL="30775" marR="30775" marT="0" marB="0"/>
                </a:tc>
              </a:tr>
              <a:tr h="283129">
                <a:tc>
                  <a:txBody>
                    <a:bodyPr/>
                    <a:lstStyle/>
                    <a:p>
                      <a:pPr>
                        <a:lnSpc>
                          <a:spcPct val="115000"/>
                        </a:lnSpc>
                        <a:spcAft>
                          <a:spcPts val="0"/>
                        </a:spcAft>
                      </a:pPr>
                      <a:r>
                        <a:rPr lang="en-GB" sz="1200" dirty="0">
                          <a:effectLst/>
                        </a:rPr>
                        <a:t>Teacher one to one support</a:t>
                      </a:r>
                      <a:endParaRPr lang="en-GB" sz="1200" dirty="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£1,050</a:t>
                      </a:r>
                      <a:endParaRPr lang="en-GB" sz="12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Improved results Pupil progress meetings 3 x annually</a:t>
                      </a:r>
                      <a:endParaRPr lang="en-GB" sz="1200">
                        <a:effectLst/>
                        <a:latin typeface="Calibri"/>
                        <a:ea typeface="Times New Roman"/>
                        <a:cs typeface="Times New Roman"/>
                      </a:endParaRPr>
                    </a:p>
                  </a:txBody>
                  <a:tcPr marL="30775" marR="30775" marT="0" marB="0"/>
                </a:tc>
              </a:tr>
              <a:tr h="283129">
                <a:tc>
                  <a:txBody>
                    <a:bodyPr/>
                    <a:lstStyle/>
                    <a:p>
                      <a:pPr>
                        <a:lnSpc>
                          <a:spcPct val="115000"/>
                        </a:lnSpc>
                        <a:spcAft>
                          <a:spcPts val="0"/>
                        </a:spcAft>
                      </a:pPr>
                      <a:r>
                        <a:rPr lang="en-GB" sz="1200" dirty="0" smtClean="0">
                          <a:effectLst/>
                          <a:latin typeface="Calibri"/>
                          <a:ea typeface="Times New Roman"/>
                          <a:cs typeface="Times New Roman"/>
                        </a:rPr>
                        <a:t>Employment of PSA 3</a:t>
                      </a:r>
                      <a:r>
                        <a:rPr lang="en-GB" sz="1200" baseline="0" dirty="0" smtClean="0">
                          <a:effectLst/>
                          <a:latin typeface="Calibri"/>
                          <a:ea typeface="Times New Roman"/>
                          <a:cs typeface="Times New Roman"/>
                        </a:rPr>
                        <a:t> days a week </a:t>
                      </a:r>
                      <a:endParaRPr lang="en-GB" sz="1200" dirty="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dirty="0" smtClean="0">
                          <a:effectLst/>
                          <a:latin typeface="Calibri"/>
                          <a:ea typeface="Times New Roman"/>
                          <a:cs typeface="Times New Roman"/>
                        </a:rPr>
                        <a:t>£2,950</a:t>
                      </a:r>
                      <a:endParaRPr lang="en-GB" sz="1200" dirty="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dirty="0" smtClean="0">
                          <a:effectLst/>
                          <a:latin typeface="Calibri"/>
                          <a:ea typeface="Times New Roman"/>
                          <a:cs typeface="Times New Roman"/>
                        </a:rPr>
                        <a:t>For</a:t>
                      </a:r>
                      <a:r>
                        <a:rPr lang="en-GB" sz="1200" baseline="0" dirty="0" smtClean="0">
                          <a:effectLst/>
                          <a:latin typeface="Calibri"/>
                          <a:ea typeface="Times New Roman"/>
                          <a:cs typeface="Times New Roman"/>
                        </a:rPr>
                        <a:t> social and emotional well being of children and parents</a:t>
                      </a:r>
                      <a:endParaRPr lang="en-GB" sz="1200" dirty="0">
                        <a:effectLst/>
                        <a:latin typeface="Calibri"/>
                        <a:ea typeface="Times New Roman"/>
                        <a:cs typeface="Times New Roman"/>
                      </a:endParaRPr>
                    </a:p>
                  </a:txBody>
                  <a:tcPr marL="30775" marR="30775" marT="0" marB="0"/>
                </a:tc>
              </a:tr>
              <a:tr h="943764">
                <a:tc>
                  <a:txBody>
                    <a:bodyPr/>
                    <a:lstStyle/>
                    <a:p>
                      <a:pPr>
                        <a:lnSpc>
                          <a:spcPct val="115000"/>
                        </a:lnSpc>
                        <a:spcAft>
                          <a:spcPts val="0"/>
                        </a:spcAft>
                      </a:pPr>
                      <a:r>
                        <a:rPr lang="en-GB" sz="1100" dirty="0">
                          <a:effectLst/>
                        </a:rPr>
                        <a:t>Resources:</a:t>
                      </a:r>
                    </a:p>
                    <a:p>
                      <a:pPr>
                        <a:lnSpc>
                          <a:spcPct val="115000"/>
                        </a:lnSpc>
                        <a:spcAft>
                          <a:spcPts val="0"/>
                        </a:spcAft>
                      </a:pPr>
                      <a:r>
                        <a:rPr lang="en-GB" sz="1100" dirty="0" smtClean="0">
                          <a:effectLst/>
                        </a:rPr>
                        <a:t>KS2 </a:t>
                      </a:r>
                      <a:r>
                        <a:rPr lang="en-GB" sz="1100" dirty="0">
                          <a:effectLst/>
                        </a:rPr>
                        <a:t>Guided reading </a:t>
                      </a:r>
                      <a:r>
                        <a:rPr lang="en-GB" sz="1100" dirty="0" smtClean="0">
                          <a:effectLst/>
                        </a:rPr>
                        <a:t>scheme</a:t>
                      </a:r>
                      <a:r>
                        <a:rPr lang="en-GB" sz="1100" dirty="0">
                          <a:effectLst/>
                        </a:rPr>
                        <a:t> </a:t>
                      </a:r>
                    </a:p>
                    <a:p>
                      <a:pPr>
                        <a:lnSpc>
                          <a:spcPct val="115000"/>
                        </a:lnSpc>
                        <a:spcAft>
                          <a:spcPts val="0"/>
                        </a:spcAft>
                      </a:pPr>
                      <a:r>
                        <a:rPr lang="en-GB" sz="1100" dirty="0">
                          <a:effectLst/>
                        </a:rPr>
                        <a:t>Maths (models and images</a:t>
                      </a:r>
                      <a:r>
                        <a:rPr lang="en-GB" sz="1100" dirty="0" smtClean="0">
                          <a:effectLst/>
                        </a:rPr>
                        <a:t>)</a:t>
                      </a:r>
                    </a:p>
                    <a:p>
                      <a:pPr>
                        <a:lnSpc>
                          <a:spcPct val="115000"/>
                        </a:lnSpc>
                        <a:spcAft>
                          <a:spcPts val="0"/>
                        </a:spcAft>
                      </a:pPr>
                      <a:r>
                        <a:rPr lang="en-GB" sz="1100" dirty="0" smtClean="0">
                          <a:solidFill>
                            <a:srgbClr val="FF0000"/>
                          </a:solidFill>
                          <a:effectLst/>
                          <a:latin typeface="Calibri"/>
                          <a:ea typeface="Times New Roman"/>
                          <a:cs typeface="Times New Roman"/>
                        </a:rPr>
                        <a:t>£1,000</a:t>
                      </a:r>
                      <a:r>
                        <a:rPr lang="en-GB" sz="1100" baseline="0" dirty="0" smtClean="0">
                          <a:solidFill>
                            <a:srgbClr val="FF0000"/>
                          </a:solidFill>
                          <a:effectLst/>
                          <a:latin typeface="Calibri"/>
                          <a:ea typeface="Times New Roman"/>
                          <a:cs typeface="Times New Roman"/>
                        </a:rPr>
                        <a:t> spent so far</a:t>
                      </a:r>
                      <a:endParaRPr lang="en-GB" sz="1100" dirty="0">
                        <a:solidFill>
                          <a:srgbClr val="FF0000"/>
                        </a:solidFill>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100" dirty="0">
                          <a:effectLst/>
                        </a:rPr>
                        <a:t> </a:t>
                      </a:r>
                    </a:p>
                    <a:p>
                      <a:pPr>
                        <a:lnSpc>
                          <a:spcPct val="115000"/>
                        </a:lnSpc>
                        <a:spcAft>
                          <a:spcPts val="0"/>
                        </a:spcAft>
                      </a:pPr>
                      <a:r>
                        <a:rPr lang="en-GB" sz="1100" dirty="0" smtClean="0">
                          <a:effectLst/>
                        </a:rPr>
                        <a:t>£</a:t>
                      </a:r>
                      <a:r>
                        <a:rPr lang="en-GB" sz="1100" dirty="0">
                          <a:effectLst/>
                        </a:rPr>
                        <a:t>1,370</a:t>
                      </a:r>
                    </a:p>
                    <a:p>
                      <a:pPr>
                        <a:lnSpc>
                          <a:spcPct val="115000"/>
                        </a:lnSpc>
                        <a:spcAft>
                          <a:spcPts val="0"/>
                        </a:spcAft>
                      </a:pPr>
                      <a:r>
                        <a:rPr lang="en-GB" sz="1100" dirty="0">
                          <a:effectLst/>
                        </a:rPr>
                        <a:t> </a:t>
                      </a:r>
                      <a:r>
                        <a:rPr lang="en-GB" sz="1100" dirty="0" smtClean="0">
                          <a:effectLst/>
                        </a:rPr>
                        <a:t>£</a:t>
                      </a:r>
                      <a:r>
                        <a:rPr lang="en-GB" sz="1100" dirty="0">
                          <a:effectLst/>
                        </a:rPr>
                        <a:t>1,000</a:t>
                      </a:r>
                      <a:endParaRPr lang="en-GB" sz="1100" dirty="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dirty="0">
                          <a:effectLst/>
                        </a:rPr>
                        <a:t> </a:t>
                      </a:r>
                    </a:p>
                    <a:p>
                      <a:pPr>
                        <a:lnSpc>
                          <a:spcPct val="115000"/>
                        </a:lnSpc>
                        <a:spcAft>
                          <a:spcPts val="0"/>
                        </a:spcAft>
                      </a:pPr>
                      <a:r>
                        <a:rPr lang="en-GB" sz="1200" dirty="0">
                          <a:effectLst/>
                        </a:rPr>
                        <a:t> </a:t>
                      </a:r>
                      <a:r>
                        <a:rPr lang="en-GB" sz="1200" dirty="0" smtClean="0">
                          <a:effectLst/>
                        </a:rPr>
                        <a:t>To </a:t>
                      </a:r>
                      <a:r>
                        <a:rPr lang="en-GB" sz="1200" dirty="0">
                          <a:effectLst/>
                        </a:rPr>
                        <a:t>help children develop a sense of number order and number pattern</a:t>
                      </a:r>
                      <a:endParaRPr lang="en-GB" sz="1200" dirty="0">
                        <a:effectLst/>
                        <a:latin typeface="Calibri"/>
                        <a:ea typeface="Times New Roman"/>
                        <a:cs typeface="Times New Roman"/>
                      </a:endParaRPr>
                    </a:p>
                  </a:txBody>
                  <a:tcPr marL="30775" marR="30775" marT="0" marB="0"/>
                </a:tc>
              </a:tr>
              <a:tr h="188753">
                <a:tc>
                  <a:txBody>
                    <a:bodyPr/>
                    <a:lstStyle/>
                    <a:p>
                      <a:pPr>
                        <a:lnSpc>
                          <a:spcPct val="115000"/>
                        </a:lnSpc>
                        <a:spcAft>
                          <a:spcPts val="0"/>
                        </a:spcAft>
                      </a:pPr>
                      <a:r>
                        <a:rPr lang="en-GB" sz="1100" dirty="0">
                          <a:effectLst/>
                        </a:rPr>
                        <a:t>Financial support for Residential Trip and curriculum enhancement days  </a:t>
                      </a:r>
                      <a:endParaRPr lang="en-GB" sz="1100" dirty="0" smtClean="0">
                        <a:effectLst/>
                      </a:endParaRPr>
                    </a:p>
                    <a:p>
                      <a:pPr>
                        <a:lnSpc>
                          <a:spcPct val="115000"/>
                        </a:lnSpc>
                        <a:spcAft>
                          <a:spcPts val="0"/>
                        </a:spcAft>
                      </a:pPr>
                      <a:r>
                        <a:rPr lang="en-GB" sz="1100" dirty="0" smtClean="0">
                          <a:solidFill>
                            <a:srgbClr val="FF0000"/>
                          </a:solidFill>
                          <a:effectLst/>
                        </a:rPr>
                        <a:t>£500  spent so far,</a:t>
                      </a:r>
                      <a:r>
                        <a:rPr lang="en-GB" sz="1100" baseline="0" dirty="0" smtClean="0">
                          <a:solidFill>
                            <a:srgbClr val="FF0000"/>
                          </a:solidFill>
                          <a:effectLst/>
                        </a:rPr>
                        <a:t> possible over spend</a:t>
                      </a:r>
                      <a:endParaRPr lang="en-GB" sz="1100" dirty="0" smtClean="0">
                        <a:solidFill>
                          <a:srgbClr val="FF0000"/>
                        </a:solidFill>
                        <a:effectLst/>
                      </a:endParaRPr>
                    </a:p>
                    <a:p>
                      <a:pPr>
                        <a:lnSpc>
                          <a:spcPct val="115000"/>
                        </a:lnSpc>
                        <a:spcAft>
                          <a:spcPts val="0"/>
                        </a:spcAft>
                      </a:pPr>
                      <a:endParaRPr lang="en-GB" sz="1100" dirty="0">
                        <a:solidFill>
                          <a:srgbClr val="000000"/>
                        </a:solidFill>
                        <a:effectLst/>
                        <a:latin typeface="Arial"/>
                        <a:ea typeface="Times New Roman"/>
                      </a:endParaRPr>
                    </a:p>
                  </a:txBody>
                  <a:tcPr marL="30775" marR="30775" marT="0" marB="0"/>
                </a:tc>
                <a:tc>
                  <a:txBody>
                    <a:bodyPr/>
                    <a:lstStyle/>
                    <a:p>
                      <a:pPr>
                        <a:lnSpc>
                          <a:spcPct val="115000"/>
                        </a:lnSpc>
                        <a:spcAft>
                          <a:spcPts val="0"/>
                        </a:spcAft>
                      </a:pPr>
                      <a:r>
                        <a:rPr lang="en-GB" sz="1100" dirty="0">
                          <a:effectLst/>
                        </a:rPr>
                        <a:t>£560</a:t>
                      </a:r>
                      <a:endParaRPr lang="en-GB" sz="1100" dirty="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Pupil and parental feedback</a:t>
                      </a:r>
                      <a:endParaRPr lang="en-GB" sz="1200">
                        <a:effectLst/>
                        <a:latin typeface="Calibri"/>
                        <a:ea typeface="Times New Roman"/>
                        <a:cs typeface="Times New Roman"/>
                      </a:endParaRPr>
                    </a:p>
                  </a:txBody>
                  <a:tcPr marL="30775" marR="30775" marT="0" marB="0"/>
                </a:tc>
              </a:tr>
              <a:tr h="94376">
                <a:tc>
                  <a:txBody>
                    <a:bodyPr/>
                    <a:lstStyle/>
                    <a:p>
                      <a:pPr>
                        <a:lnSpc>
                          <a:spcPct val="115000"/>
                        </a:lnSpc>
                        <a:spcAft>
                          <a:spcPts val="0"/>
                        </a:spcAft>
                      </a:pPr>
                      <a:r>
                        <a:rPr lang="en-GB" sz="1100" dirty="0">
                          <a:effectLst/>
                        </a:rPr>
                        <a:t>Theatre </a:t>
                      </a:r>
                      <a:r>
                        <a:rPr lang="en-GB" sz="1100" dirty="0" smtClean="0">
                          <a:effectLst/>
                        </a:rPr>
                        <a:t>Bursary</a:t>
                      </a:r>
                    </a:p>
                    <a:p>
                      <a:pPr>
                        <a:lnSpc>
                          <a:spcPct val="115000"/>
                        </a:lnSpc>
                        <a:spcAft>
                          <a:spcPts val="0"/>
                        </a:spcAft>
                      </a:pPr>
                      <a:r>
                        <a:rPr lang="en-GB" sz="1100" dirty="0" smtClean="0">
                          <a:solidFill>
                            <a:srgbClr val="FF0000"/>
                          </a:solidFill>
                          <a:effectLst/>
                          <a:latin typeface="Calibri"/>
                          <a:ea typeface="Times New Roman"/>
                          <a:cs typeface="Times New Roman"/>
                        </a:rPr>
                        <a:t>£450  spent</a:t>
                      </a:r>
                      <a:endParaRPr lang="en-GB" sz="1100" dirty="0">
                        <a:solidFill>
                          <a:srgbClr val="FF0000"/>
                        </a:solidFill>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100">
                          <a:effectLst/>
                        </a:rPr>
                        <a:t>£900</a:t>
                      </a:r>
                      <a:endParaRPr lang="en-GB" sz="11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Pupil Feedback</a:t>
                      </a:r>
                      <a:endParaRPr lang="en-GB" sz="1200">
                        <a:effectLst/>
                        <a:latin typeface="Calibri"/>
                        <a:ea typeface="Times New Roman"/>
                        <a:cs typeface="Times New Roman"/>
                      </a:endParaRPr>
                    </a:p>
                  </a:txBody>
                  <a:tcPr marL="30775" marR="30775" marT="0" marB="0"/>
                </a:tc>
              </a:tr>
              <a:tr h="283129">
                <a:tc>
                  <a:txBody>
                    <a:bodyPr/>
                    <a:lstStyle/>
                    <a:p>
                      <a:pPr>
                        <a:lnSpc>
                          <a:spcPct val="115000"/>
                        </a:lnSpc>
                        <a:spcAft>
                          <a:spcPts val="0"/>
                        </a:spcAft>
                      </a:pPr>
                      <a:r>
                        <a:rPr lang="en-GB" sz="1100" dirty="0">
                          <a:effectLst/>
                        </a:rPr>
                        <a:t>Contribution Educational Psychologist </a:t>
                      </a:r>
                      <a:endParaRPr lang="en-GB" sz="1100" dirty="0">
                        <a:solidFill>
                          <a:srgbClr val="000000"/>
                        </a:solidFill>
                        <a:effectLst/>
                        <a:latin typeface="Arial"/>
                        <a:ea typeface="Times New Roman"/>
                      </a:endParaRPr>
                    </a:p>
                  </a:txBody>
                  <a:tcPr marL="30775" marR="30775" marT="0" marB="0"/>
                </a:tc>
                <a:tc>
                  <a:txBody>
                    <a:bodyPr/>
                    <a:lstStyle/>
                    <a:p>
                      <a:pPr>
                        <a:lnSpc>
                          <a:spcPct val="115000"/>
                        </a:lnSpc>
                        <a:spcAft>
                          <a:spcPts val="0"/>
                        </a:spcAft>
                      </a:pPr>
                      <a:r>
                        <a:rPr lang="en-GB" sz="1100" dirty="0">
                          <a:effectLst/>
                        </a:rPr>
                        <a:t> </a:t>
                      </a:r>
                      <a:r>
                        <a:rPr lang="en-GB" sz="1100" dirty="0" smtClean="0">
                          <a:effectLst/>
                        </a:rPr>
                        <a:t>£</a:t>
                      </a:r>
                      <a:r>
                        <a:rPr lang="en-GB" sz="1100" dirty="0">
                          <a:effectLst/>
                        </a:rPr>
                        <a:t>750</a:t>
                      </a:r>
                      <a:endParaRPr lang="en-GB" sz="1100" dirty="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a:effectLst/>
                        </a:rPr>
                        <a:t>Expertise and help to meet the needs of children</a:t>
                      </a:r>
                      <a:endParaRPr lang="en-GB" sz="1200">
                        <a:effectLst/>
                        <a:latin typeface="Calibri"/>
                        <a:ea typeface="Times New Roman"/>
                        <a:cs typeface="Times New Roman"/>
                      </a:endParaRPr>
                    </a:p>
                  </a:txBody>
                  <a:tcPr marL="30775" marR="30775" marT="0" marB="0"/>
                </a:tc>
              </a:tr>
              <a:tr h="283129">
                <a:tc>
                  <a:txBody>
                    <a:bodyPr/>
                    <a:lstStyle/>
                    <a:p>
                      <a:pPr>
                        <a:lnSpc>
                          <a:spcPct val="115000"/>
                        </a:lnSpc>
                        <a:spcAft>
                          <a:spcPts val="0"/>
                        </a:spcAft>
                      </a:pPr>
                      <a:r>
                        <a:rPr lang="en-GB" sz="1100" dirty="0">
                          <a:effectLst/>
                        </a:rPr>
                        <a:t> Continuing Professional Development: </a:t>
                      </a:r>
                    </a:p>
                    <a:p>
                      <a:pPr>
                        <a:lnSpc>
                          <a:spcPct val="115000"/>
                        </a:lnSpc>
                        <a:spcAft>
                          <a:spcPts val="0"/>
                        </a:spcAft>
                      </a:pPr>
                      <a:r>
                        <a:rPr lang="en-GB" sz="1100" dirty="0">
                          <a:effectLst/>
                        </a:rPr>
                        <a:t>including Inclusive Strategies training </a:t>
                      </a:r>
                      <a:endParaRPr lang="en-GB" sz="1100" dirty="0" smtClean="0">
                        <a:effectLst/>
                      </a:endParaRPr>
                    </a:p>
                    <a:p>
                      <a:pPr>
                        <a:lnSpc>
                          <a:spcPct val="115000"/>
                        </a:lnSpc>
                        <a:spcAft>
                          <a:spcPts val="0"/>
                        </a:spcAft>
                      </a:pPr>
                      <a:r>
                        <a:rPr lang="en-GB" sz="1100" dirty="0" smtClean="0">
                          <a:solidFill>
                            <a:srgbClr val="FF0000"/>
                          </a:solidFill>
                          <a:effectLst/>
                          <a:latin typeface="Arial"/>
                          <a:ea typeface="Times New Roman"/>
                        </a:rPr>
                        <a:t>£550 spent so far </a:t>
                      </a:r>
                      <a:endParaRPr lang="en-GB" sz="1100" dirty="0">
                        <a:solidFill>
                          <a:srgbClr val="FF0000"/>
                        </a:solidFill>
                        <a:effectLst/>
                        <a:latin typeface="Arial"/>
                        <a:ea typeface="Times New Roman"/>
                      </a:endParaRPr>
                    </a:p>
                  </a:txBody>
                  <a:tcPr marL="30775" marR="30775" marT="0" marB="0"/>
                </a:tc>
                <a:tc>
                  <a:txBody>
                    <a:bodyPr/>
                    <a:lstStyle/>
                    <a:p>
                      <a:pPr>
                        <a:lnSpc>
                          <a:spcPct val="115000"/>
                        </a:lnSpc>
                        <a:spcAft>
                          <a:spcPts val="0"/>
                        </a:spcAft>
                      </a:pPr>
                      <a:r>
                        <a:rPr lang="en-GB" sz="1100">
                          <a:effectLst/>
                        </a:rPr>
                        <a:t> </a:t>
                      </a:r>
                    </a:p>
                    <a:p>
                      <a:pPr>
                        <a:lnSpc>
                          <a:spcPct val="115000"/>
                        </a:lnSpc>
                        <a:spcAft>
                          <a:spcPts val="0"/>
                        </a:spcAft>
                      </a:pPr>
                      <a:r>
                        <a:rPr lang="en-GB" sz="1100">
                          <a:effectLst/>
                        </a:rPr>
                        <a:t>£600</a:t>
                      </a:r>
                      <a:endParaRPr lang="en-GB" sz="110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1200" dirty="0">
                          <a:effectLst/>
                        </a:rPr>
                        <a:t>More effective planning and teaching to meet the needs of all children </a:t>
                      </a:r>
                      <a:endParaRPr lang="en-GB" sz="1200" dirty="0">
                        <a:effectLst/>
                        <a:latin typeface="Calibri"/>
                        <a:ea typeface="Times New Roman"/>
                        <a:cs typeface="Times New Roman"/>
                      </a:endParaRPr>
                    </a:p>
                  </a:txBody>
                  <a:tcPr marL="30775" marR="30775" marT="0" marB="0"/>
                </a:tc>
              </a:tr>
              <a:tr h="188753">
                <a:tc>
                  <a:txBody>
                    <a:bodyPr/>
                    <a:lstStyle/>
                    <a:p>
                      <a:pPr>
                        <a:spcAft>
                          <a:spcPts val="0"/>
                        </a:spcAft>
                      </a:pPr>
                      <a:r>
                        <a:rPr lang="en-GB" sz="1100" dirty="0">
                          <a:effectLst/>
                        </a:rPr>
                        <a:t>Total </a:t>
                      </a:r>
                      <a:r>
                        <a:rPr lang="en-GB" sz="1100" dirty="0" smtClean="0">
                          <a:effectLst/>
                        </a:rPr>
                        <a:t> </a:t>
                      </a:r>
                    </a:p>
                    <a:p>
                      <a:pPr>
                        <a:spcAft>
                          <a:spcPts val="0"/>
                        </a:spcAft>
                      </a:pPr>
                      <a:r>
                        <a:rPr lang="en-GB" sz="1100" dirty="0" smtClean="0">
                          <a:solidFill>
                            <a:srgbClr val="000000"/>
                          </a:solidFill>
                          <a:effectLst/>
                          <a:latin typeface="Arial"/>
                          <a:ea typeface="Times New Roman"/>
                        </a:rPr>
                        <a:t>Total</a:t>
                      </a:r>
                      <a:r>
                        <a:rPr lang="en-GB" sz="1100" baseline="0" dirty="0" smtClean="0">
                          <a:solidFill>
                            <a:srgbClr val="000000"/>
                          </a:solidFill>
                          <a:effectLst/>
                          <a:latin typeface="Arial"/>
                          <a:ea typeface="Times New Roman"/>
                        </a:rPr>
                        <a:t> spent up to February 2016- £10,800</a:t>
                      </a:r>
                      <a:endParaRPr lang="en-GB" sz="1100" dirty="0">
                        <a:solidFill>
                          <a:srgbClr val="000000"/>
                        </a:solidFill>
                        <a:effectLst/>
                        <a:latin typeface="Arial"/>
                        <a:ea typeface="Times New Roman"/>
                      </a:endParaRPr>
                    </a:p>
                  </a:txBody>
                  <a:tcPr marL="30775" marR="30775" marT="0" marB="0"/>
                </a:tc>
                <a:tc>
                  <a:txBody>
                    <a:bodyPr/>
                    <a:lstStyle/>
                    <a:p>
                      <a:pPr>
                        <a:lnSpc>
                          <a:spcPct val="115000"/>
                        </a:lnSpc>
                        <a:spcAft>
                          <a:spcPts val="0"/>
                        </a:spcAft>
                      </a:pPr>
                      <a:r>
                        <a:rPr lang="en-GB" sz="1100" dirty="0">
                          <a:effectLst/>
                        </a:rPr>
                        <a:t>£19,500</a:t>
                      </a:r>
                      <a:endParaRPr lang="en-GB" sz="1100" dirty="0">
                        <a:effectLst/>
                        <a:latin typeface="Calibri"/>
                        <a:ea typeface="Times New Roman"/>
                        <a:cs typeface="Times New Roman"/>
                      </a:endParaRPr>
                    </a:p>
                  </a:txBody>
                  <a:tcPr marL="30775" marR="30775" marT="0" marB="0"/>
                </a:tc>
                <a:tc>
                  <a:txBody>
                    <a:bodyPr/>
                    <a:lstStyle/>
                    <a:p>
                      <a:pPr>
                        <a:lnSpc>
                          <a:spcPct val="115000"/>
                        </a:lnSpc>
                        <a:spcAft>
                          <a:spcPts val="0"/>
                        </a:spcAft>
                      </a:pPr>
                      <a:r>
                        <a:rPr lang="en-GB" sz="500" dirty="0">
                          <a:effectLst/>
                        </a:rPr>
                        <a:t> </a:t>
                      </a:r>
                      <a:endParaRPr lang="en-GB" sz="500" dirty="0">
                        <a:effectLst/>
                        <a:latin typeface="Calibri"/>
                        <a:ea typeface="Times New Roman"/>
                        <a:cs typeface="Times New Roman"/>
                      </a:endParaRPr>
                    </a:p>
                  </a:txBody>
                  <a:tcPr marL="30775" marR="30775" marT="0" marB="0"/>
                </a:tc>
              </a:tr>
            </a:tbl>
          </a:graphicData>
        </a:graphic>
      </p:graphicFrame>
      <p:sp>
        <p:nvSpPr>
          <p:cNvPr id="5" name="TextBox 4"/>
          <p:cNvSpPr txBox="1"/>
          <p:nvPr/>
        </p:nvSpPr>
        <p:spPr>
          <a:xfrm>
            <a:off x="5724128" y="260648"/>
            <a:ext cx="3240360" cy="830997"/>
          </a:xfrm>
          <a:prstGeom prst="rect">
            <a:avLst/>
          </a:prstGeom>
          <a:noFill/>
        </p:spPr>
        <p:txBody>
          <a:bodyPr wrap="square" rtlCol="0">
            <a:spAutoFit/>
          </a:bodyPr>
          <a:lstStyle/>
          <a:p>
            <a:r>
              <a:rPr lang="en-GB" sz="1200" dirty="0" smtClean="0"/>
              <a:t>Focus on Learning in the curriculum                28%</a:t>
            </a:r>
          </a:p>
          <a:p>
            <a:r>
              <a:rPr lang="en-GB" sz="1200" dirty="0" smtClean="0"/>
              <a:t>Focus on social, emotional and behaviour      26%</a:t>
            </a:r>
          </a:p>
          <a:p>
            <a:r>
              <a:rPr lang="en-GB" sz="1200" dirty="0" smtClean="0"/>
              <a:t>Focus on enrichment beyond the curriculum 15%</a:t>
            </a:r>
          </a:p>
          <a:p>
            <a:r>
              <a:rPr lang="en-GB" sz="1200" dirty="0" smtClean="0"/>
              <a:t>Focus on early intervention:                              31%</a:t>
            </a:r>
            <a:endParaRPr lang="en-GB" sz="1200" dirty="0"/>
          </a:p>
        </p:txBody>
      </p:sp>
    </p:spTree>
    <p:extLst>
      <p:ext uri="{BB962C8B-B14F-4D97-AF65-F5344CB8AC3E}">
        <p14:creationId xmlns:p14="http://schemas.microsoft.com/office/powerpoint/2010/main" val="2742799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Just some of the events in Spring Term</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2584450"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412776"/>
            <a:ext cx="13112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7" descr="C:\Users\Admin\AppData\Local\Microsoft\Windows\Temporary Internet Files\Content.Outlook\VZBSGANL\DSC089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432844"/>
            <a:ext cx="186055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564904"/>
            <a:ext cx="1401763"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789040"/>
            <a:ext cx="2106000" cy="167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C:\Users\Admin\AppData\Local\Microsoft\Windows\Temporary Internet Files\Content.Outlook\LTWCLFTE\2016-02-23 14 14 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0187" y="3669421"/>
            <a:ext cx="2022053" cy="15103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2508" y="4407766"/>
            <a:ext cx="2040268" cy="1642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31740" y="2601445"/>
            <a:ext cx="136815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36096" y="1344307"/>
            <a:ext cx="1440160" cy="923330"/>
          </a:xfrm>
          <a:prstGeom prst="rect">
            <a:avLst/>
          </a:prstGeom>
          <a:noFill/>
        </p:spPr>
        <p:txBody>
          <a:bodyPr wrap="square" rtlCol="0">
            <a:spAutoFit/>
          </a:bodyPr>
          <a:lstStyle/>
          <a:p>
            <a:r>
              <a:rPr lang="en-GB" dirty="0" smtClean="0"/>
              <a:t>Years 1 and 2 visit to the Synagogue</a:t>
            </a:r>
            <a:endParaRPr lang="en-GB" dirty="0"/>
          </a:p>
        </p:txBody>
      </p:sp>
      <p:sp>
        <p:nvSpPr>
          <p:cNvPr id="7" name="TextBox 6"/>
          <p:cNvSpPr txBox="1"/>
          <p:nvPr/>
        </p:nvSpPr>
        <p:spPr>
          <a:xfrm>
            <a:off x="7772407" y="2400201"/>
            <a:ext cx="1192081" cy="646331"/>
          </a:xfrm>
          <a:prstGeom prst="rect">
            <a:avLst/>
          </a:prstGeom>
          <a:noFill/>
        </p:spPr>
        <p:txBody>
          <a:bodyPr wrap="square" rtlCol="0">
            <a:spAutoFit/>
          </a:bodyPr>
          <a:lstStyle/>
          <a:p>
            <a:r>
              <a:rPr lang="en-GB" dirty="0" smtClean="0"/>
              <a:t>Chinese New Year</a:t>
            </a:r>
            <a:endParaRPr lang="en-GB" dirty="0"/>
          </a:p>
        </p:txBody>
      </p:sp>
      <p:sp>
        <p:nvSpPr>
          <p:cNvPr id="18" name="TextBox 17"/>
          <p:cNvSpPr txBox="1"/>
          <p:nvPr/>
        </p:nvSpPr>
        <p:spPr>
          <a:xfrm>
            <a:off x="5004048" y="3002927"/>
            <a:ext cx="1656184" cy="646331"/>
          </a:xfrm>
          <a:prstGeom prst="rect">
            <a:avLst/>
          </a:prstGeom>
          <a:noFill/>
        </p:spPr>
        <p:txBody>
          <a:bodyPr wrap="square" rtlCol="0">
            <a:spAutoFit/>
          </a:bodyPr>
          <a:lstStyle/>
          <a:p>
            <a:r>
              <a:rPr lang="en-GB" dirty="0" smtClean="0"/>
              <a:t>Dignity in Action day</a:t>
            </a:r>
            <a:endParaRPr lang="en-GB" dirty="0"/>
          </a:p>
        </p:txBody>
      </p:sp>
      <p:sp>
        <p:nvSpPr>
          <p:cNvPr id="20" name="TextBox 19"/>
          <p:cNvSpPr txBox="1"/>
          <p:nvPr/>
        </p:nvSpPr>
        <p:spPr>
          <a:xfrm>
            <a:off x="6675363" y="3789040"/>
            <a:ext cx="1728192" cy="646331"/>
          </a:xfrm>
          <a:prstGeom prst="rect">
            <a:avLst/>
          </a:prstGeom>
          <a:noFill/>
        </p:spPr>
        <p:txBody>
          <a:bodyPr wrap="square" rtlCol="0">
            <a:spAutoFit/>
          </a:bodyPr>
          <a:lstStyle/>
          <a:p>
            <a:r>
              <a:rPr lang="en-GB" dirty="0" smtClean="0"/>
              <a:t>Muslim visitor to Year 5 and 6</a:t>
            </a:r>
            <a:endParaRPr lang="en-GB" dirty="0"/>
          </a:p>
        </p:txBody>
      </p:sp>
      <p:sp>
        <p:nvSpPr>
          <p:cNvPr id="24" name="TextBox 23"/>
          <p:cNvSpPr txBox="1"/>
          <p:nvPr/>
        </p:nvSpPr>
        <p:spPr>
          <a:xfrm>
            <a:off x="467544" y="2828256"/>
            <a:ext cx="1440160" cy="923330"/>
          </a:xfrm>
          <a:prstGeom prst="rect">
            <a:avLst/>
          </a:prstGeom>
          <a:noFill/>
        </p:spPr>
        <p:txBody>
          <a:bodyPr wrap="square" rtlCol="0">
            <a:spAutoFit/>
          </a:bodyPr>
          <a:lstStyle/>
          <a:p>
            <a:r>
              <a:rPr lang="en-GB" dirty="0" smtClean="0"/>
              <a:t>Year 3 and 4 Neasden Temple visit</a:t>
            </a:r>
            <a:endParaRPr lang="en-GB" dirty="0"/>
          </a:p>
        </p:txBody>
      </p:sp>
      <p:sp>
        <p:nvSpPr>
          <p:cNvPr id="25" name="TextBox 24"/>
          <p:cNvSpPr txBox="1"/>
          <p:nvPr/>
        </p:nvSpPr>
        <p:spPr>
          <a:xfrm>
            <a:off x="3491880" y="3285521"/>
            <a:ext cx="1308166" cy="646331"/>
          </a:xfrm>
          <a:prstGeom prst="rect">
            <a:avLst/>
          </a:prstGeom>
          <a:noFill/>
        </p:spPr>
        <p:txBody>
          <a:bodyPr wrap="square" rtlCol="0">
            <a:spAutoFit/>
          </a:bodyPr>
          <a:lstStyle/>
          <a:p>
            <a:r>
              <a:rPr lang="en-GB" dirty="0" smtClean="0"/>
              <a:t>Year 3 and 4 Ball Skills</a:t>
            </a:r>
            <a:endParaRPr lang="en-GB" dirty="0"/>
          </a:p>
        </p:txBody>
      </p:sp>
      <p:sp>
        <p:nvSpPr>
          <p:cNvPr id="26" name="TextBox 25"/>
          <p:cNvSpPr txBox="1"/>
          <p:nvPr/>
        </p:nvSpPr>
        <p:spPr>
          <a:xfrm>
            <a:off x="395536" y="5229200"/>
            <a:ext cx="2088232" cy="646331"/>
          </a:xfrm>
          <a:prstGeom prst="rect">
            <a:avLst/>
          </a:prstGeom>
          <a:noFill/>
        </p:spPr>
        <p:txBody>
          <a:bodyPr wrap="square" rtlCol="0">
            <a:spAutoFit/>
          </a:bodyPr>
          <a:lstStyle/>
          <a:p>
            <a:r>
              <a:rPr lang="en-GB" dirty="0" smtClean="0"/>
              <a:t>Young Voices in Birmingham</a:t>
            </a:r>
            <a:endParaRPr lang="en-GB" dirty="0"/>
          </a:p>
        </p:txBody>
      </p:sp>
      <p:sp>
        <p:nvSpPr>
          <p:cNvPr id="27" name="TextBox 26"/>
          <p:cNvSpPr txBox="1"/>
          <p:nvPr/>
        </p:nvSpPr>
        <p:spPr>
          <a:xfrm>
            <a:off x="2299317" y="4144174"/>
            <a:ext cx="2040268" cy="923330"/>
          </a:xfrm>
          <a:prstGeom prst="rect">
            <a:avLst/>
          </a:prstGeom>
          <a:noFill/>
        </p:spPr>
        <p:txBody>
          <a:bodyPr wrap="square" rtlCol="0">
            <a:spAutoFit/>
          </a:bodyPr>
          <a:lstStyle/>
          <a:p>
            <a:r>
              <a:rPr lang="en-GB" dirty="0" smtClean="0"/>
              <a:t>Good Shepherd assembly for the start of Lent</a:t>
            </a:r>
            <a:endParaRPr lang="en-GB" dirty="0"/>
          </a:p>
        </p:txBody>
      </p:sp>
      <p:pic>
        <p:nvPicPr>
          <p:cNvPr id="205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29065" y="4597549"/>
            <a:ext cx="1899679" cy="126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5938187" y="5725876"/>
            <a:ext cx="2463403" cy="923330"/>
          </a:xfrm>
          <a:prstGeom prst="rect">
            <a:avLst/>
          </a:prstGeom>
          <a:noFill/>
        </p:spPr>
        <p:txBody>
          <a:bodyPr wrap="square" rtlCol="0">
            <a:spAutoFit/>
          </a:bodyPr>
          <a:lstStyle/>
          <a:p>
            <a:r>
              <a:rPr lang="en-GB" dirty="0" smtClean="0"/>
              <a:t>Fair Trade fortnight with Fair Trade bake off and afternoon tea </a:t>
            </a:r>
            <a:endParaRPr lang="en-GB" dirty="0"/>
          </a:p>
        </p:txBody>
      </p:sp>
      <p:pic>
        <p:nvPicPr>
          <p:cNvPr id="2058"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9769" y="5484027"/>
            <a:ext cx="1305872" cy="130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2993835" y="6153002"/>
            <a:ext cx="2304256" cy="646331"/>
          </a:xfrm>
          <a:prstGeom prst="rect">
            <a:avLst/>
          </a:prstGeom>
          <a:noFill/>
        </p:spPr>
        <p:txBody>
          <a:bodyPr wrap="square" rtlCol="0">
            <a:spAutoFit/>
          </a:bodyPr>
          <a:lstStyle/>
          <a:p>
            <a:r>
              <a:rPr lang="en-GB" dirty="0" smtClean="0"/>
              <a:t>Mother’s Day assembly</a:t>
            </a:r>
            <a:endParaRPr lang="en-GB" dirty="0"/>
          </a:p>
        </p:txBody>
      </p:sp>
    </p:spTree>
    <p:extLst>
      <p:ext uri="{BB962C8B-B14F-4D97-AF65-F5344CB8AC3E}">
        <p14:creationId xmlns:p14="http://schemas.microsoft.com/office/powerpoint/2010/main" val="3295256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a:t>
            </a:r>
            <a:endParaRPr lang="en-GB" dirty="0"/>
          </a:p>
        </p:txBody>
      </p:sp>
      <p:sp>
        <p:nvSpPr>
          <p:cNvPr id="3" name="Content Placeholder 2"/>
          <p:cNvSpPr>
            <a:spLocks noGrp="1"/>
          </p:cNvSpPr>
          <p:nvPr>
            <p:ph idx="1"/>
          </p:nvPr>
        </p:nvSpPr>
        <p:spPr/>
        <p:txBody>
          <a:bodyPr>
            <a:normAutofit/>
          </a:bodyPr>
          <a:lstStyle/>
          <a:p>
            <a:r>
              <a:rPr lang="en-GB" sz="2000" dirty="0" smtClean="0"/>
              <a:t>February Parents’ evenings went very well with all parents receiving highlighted Spring end of year objectives for their children.</a:t>
            </a:r>
          </a:p>
          <a:p>
            <a:pPr marL="0" indent="0">
              <a:buNone/>
            </a:pPr>
            <a:endParaRPr lang="en-GB" sz="2000" dirty="0"/>
          </a:p>
          <a:p>
            <a:r>
              <a:rPr lang="en-GB" sz="2000" dirty="0" smtClean="0"/>
              <a:t>Second pupil progress meetings have taken place and children who require early interventions have been identified. </a:t>
            </a:r>
          </a:p>
          <a:p>
            <a:endParaRPr lang="en-GB" sz="2000" dirty="0"/>
          </a:p>
          <a:p>
            <a:r>
              <a:rPr lang="en-GB" sz="2000" dirty="0" smtClean="0"/>
              <a:t>Action plans written for certain year groups</a:t>
            </a:r>
            <a:endParaRPr lang="en-GB" sz="2000" dirty="0"/>
          </a:p>
        </p:txBody>
      </p:sp>
    </p:spTree>
    <p:extLst>
      <p:ext uri="{BB962C8B-B14F-4D97-AF65-F5344CB8AC3E}">
        <p14:creationId xmlns:p14="http://schemas.microsoft.com/office/powerpoint/2010/main" val="1340315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Development</a:t>
            </a:r>
            <a:endParaRPr lang="en-GB" dirty="0"/>
          </a:p>
        </p:txBody>
      </p:sp>
      <p:sp>
        <p:nvSpPr>
          <p:cNvPr id="3" name="Content Placeholder 2"/>
          <p:cNvSpPr>
            <a:spLocks noGrp="1"/>
          </p:cNvSpPr>
          <p:nvPr>
            <p:ph idx="1"/>
          </p:nvPr>
        </p:nvSpPr>
        <p:spPr/>
        <p:txBody>
          <a:bodyPr>
            <a:normAutofit/>
          </a:bodyPr>
          <a:lstStyle/>
          <a:p>
            <a:pPr marL="0" indent="0">
              <a:buNone/>
            </a:pPr>
            <a:r>
              <a:rPr lang="en-GB" sz="1800" dirty="0" smtClean="0"/>
              <a:t>Insets this term have focussed on:</a:t>
            </a:r>
          </a:p>
          <a:p>
            <a:pPr marL="0" indent="0">
              <a:buNone/>
            </a:pPr>
            <a:r>
              <a:rPr lang="en-GB" sz="1800" dirty="0" smtClean="0"/>
              <a:t>RE, Maths, Gifted and Talented, Science, SEND, New Assessment procedures.</a:t>
            </a:r>
          </a:p>
          <a:p>
            <a:pPr marL="0" indent="0">
              <a:buNone/>
            </a:pPr>
            <a:endParaRPr lang="en-GB" sz="1800" dirty="0" smtClean="0"/>
          </a:p>
          <a:p>
            <a:pPr marL="0" indent="0">
              <a:buNone/>
            </a:pPr>
            <a:r>
              <a:rPr lang="en-GB" sz="1800" u="sng" dirty="0" smtClean="0"/>
              <a:t>Training undertaken in Autumn</a:t>
            </a:r>
          </a:p>
          <a:p>
            <a:r>
              <a:rPr lang="en-GB" sz="1800" dirty="0" smtClean="0"/>
              <a:t>OPT training</a:t>
            </a:r>
          </a:p>
          <a:p>
            <a:r>
              <a:rPr lang="en-GB" sz="1800" dirty="0" smtClean="0"/>
              <a:t>Arts Mark</a:t>
            </a:r>
          </a:p>
          <a:p>
            <a:r>
              <a:rPr lang="en-GB" sz="1800" dirty="0" smtClean="0"/>
              <a:t>Fire awareness </a:t>
            </a:r>
          </a:p>
          <a:p>
            <a:r>
              <a:rPr lang="en-GB" sz="1800" dirty="0" smtClean="0"/>
              <a:t>Every Child a Writer intervention</a:t>
            </a:r>
          </a:p>
          <a:p>
            <a:r>
              <a:rPr lang="en-GB" sz="1800" dirty="0" smtClean="0"/>
              <a:t>NQT courses</a:t>
            </a:r>
          </a:p>
          <a:p>
            <a:r>
              <a:rPr lang="en-GB" sz="1800" dirty="0" smtClean="0"/>
              <a:t>New SATs Briefing</a:t>
            </a:r>
          </a:p>
          <a:p>
            <a:r>
              <a:rPr lang="en-GB" sz="1800" dirty="0" smtClean="0"/>
              <a:t>ICT coding course</a:t>
            </a:r>
          </a:p>
          <a:p>
            <a:r>
              <a:rPr lang="en-GB" sz="1800" dirty="0" smtClean="0"/>
              <a:t>EYFS conference</a:t>
            </a:r>
          </a:p>
          <a:p>
            <a:r>
              <a:rPr lang="en-GB" sz="1800" dirty="0" err="1" smtClean="0"/>
              <a:t>Headteachers</a:t>
            </a:r>
            <a:r>
              <a:rPr lang="en-GB" sz="1800" dirty="0" smtClean="0"/>
              <a:t>’ Briefing on new SATS</a:t>
            </a:r>
          </a:p>
        </p:txBody>
      </p:sp>
    </p:spTree>
    <p:extLst>
      <p:ext uri="{BB962C8B-B14F-4D97-AF65-F5344CB8AC3E}">
        <p14:creationId xmlns:p14="http://schemas.microsoft.com/office/powerpoint/2010/main" val="3019250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fontScale="90000"/>
          </a:bodyPr>
          <a:lstStyle/>
          <a:p>
            <a:r>
              <a:rPr lang="en-GB" dirty="0" smtClean="0"/>
              <a:t>Progress of school development plan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3485363"/>
              </p:ext>
            </p:extLst>
          </p:nvPr>
        </p:nvGraphicFramePr>
        <p:xfrm>
          <a:off x="526654" y="836712"/>
          <a:ext cx="8579297" cy="4119880"/>
        </p:xfrm>
        <a:graphic>
          <a:graphicData uri="http://schemas.openxmlformats.org/drawingml/2006/table">
            <a:tbl>
              <a:tblPr firstRow="1" bandRow="1">
                <a:tableStyleId>{5C22544A-7EE6-4342-B048-85BDC9FD1C3A}</a:tableStyleId>
              </a:tblPr>
              <a:tblGrid>
                <a:gridCol w="2859765"/>
                <a:gridCol w="1429883"/>
                <a:gridCol w="1429883"/>
                <a:gridCol w="1429883"/>
                <a:gridCol w="1429883"/>
              </a:tblGrid>
              <a:tr h="611480">
                <a:tc gridSpan="4">
                  <a:txBody>
                    <a:bodyPr/>
                    <a:lstStyle/>
                    <a:p>
                      <a:r>
                        <a:rPr lang="en-GB" dirty="0" smtClean="0"/>
                        <a:t>The Progress of Key Priorities within the</a:t>
                      </a:r>
                      <a:r>
                        <a:rPr lang="en-GB" baseline="0" dirty="0" smtClean="0"/>
                        <a:t> School Development Plan- Leadership and Management</a:t>
                      </a:r>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dirty="0"/>
                    </a:p>
                  </a:txBody>
                  <a:tcPr/>
                </a:tc>
              </a:tr>
              <a:tr h="370840">
                <a:tc>
                  <a:txBody>
                    <a:bodyPr/>
                    <a:lstStyle/>
                    <a:p>
                      <a:r>
                        <a:rPr lang="en-GB" sz="1400" dirty="0" smtClean="0"/>
                        <a:t>Objection/Action</a:t>
                      </a:r>
                      <a:endParaRPr lang="en-GB" sz="1400" dirty="0"/>
                    </a:p>
                  </a:txBody>
                  <a:tcPr/>
                </a:tc>
                <a:tc>
                  <a:txBody>
                    <a:bodyPr/>
                    <a:lstStyle/>
                    <a:p>
                      <a:r>
                        <a:rPr lang="en-GB" sz="1400" dirty="0" smtClean="0"/>
                        <a:t>On target</a:t>
                      </a:r>
                      <a:endParaRPr lang="en-GB" sz="1400" dirty="0"/>
                    </a:p>
                  </a:txBody>
                  <a:tcPr/>
                </a:tc>
                <a:tc>
                  <a:txBody>
                    <a:bodyPr/>
                    <a:lstStyle/>
                    <a:p>
                      <a:r>
                        <a:rPr lang="en-GB" sz="1400" dirty="0" smtClean="0"/>
                        <a:t>Partially on target</a:t>
                      </a:r>
                      <a:endParaRPr lang="en-GB" sz="1400" dirty="0"/>
                    </a:p>
                  </a:txBody>
                  <a:tcPr/>
                </a:tc>
                <a:tc>
                  <a:txBody>
                    <a:bodyPr/>
                    <a:lstStyle/>
                    <a:p>
                      <a:r>
                        <a:rPr lang="en-GB" sz="1400" dirty="0" smtClean="0"/>
                        <a:t>Off target</a:t>
                      </a:r>
                      <a:endParaRPr lang="en-GB" sz="1400" dirty="0"/>
                    </a:p>
                  </a:txBody>
                  <a:tcPr/>
                </a:tc>
                <a:tc>
                  <a:txBody>
                    <a:bodyPr/>
                    <a:lstStyle/>
                    <a:p>
                      <a:r>
                        <a:rPr lang="en-GB" sz="1400" dirty="0" smtClean="0"/>
                        <a:t>notes</a:t>
                      </a:r>
                      <a:endParaRPr lang="en-GB" sz="1400" dirty="0"/>
                    </a:p>
                  </a:txBody>
                  <a:tcPr/>
                </a:tc>
              </a:tr>
              <a:tr h="370840">
                <a:tc>
                  <a:txBody>
                    <a:bodyPr/>
                    <a:lstStyle/>
                    <a:p>
                      <a:r>
                        <a:rPr lang="en-GB" sz="1400" dirty="0" smtClean="0"/>
                        <a:t>Completion of whole school SEF</a:t>
                      </a:r>
                      <a:r>
                        <a:rPr lang="en-GB" sz="1400" baseline="0" dirty="0" smtClean="0"/>
                        <a:t> </a:t>
                      </a:r>
                      <a:endParaRPr lang="en-GB" sz="1400" dirty="0"/>
                    </a:p>
                  </a:txBody>
                  <a:tcPr/>
                </a:tc>
                <a:tc>
                  <a:txBody>
                    <a:bodyPr/>
                    <a:lstStyle/>
                    <a:p>
                      <a:r>
                        <a:rPr lang="en-GB" sz="1400" dirty="0" smtClean="0"/>
                        <a:t>√</a:t>
                      </a:r>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370840">
                <a:tc>
                  <a:txBody>
                    <a:bodyPr/>
                    <a:lstStyle/>
                    <a:p>
                      <a:r>
                        <a:rPr lang="en-GB" sz="1400" dirty="0" smtClean="0"/>
                        <a:t>To challenge the MAC board to exercise its strategic view </a:t>
                      </a:r>
                      <a:endParaRPr lang="en-GB" sz="1400" dirty="0"/>
                    </a:p>
                  </a:txBody>
                  <a:tcPr/>
                </a:tc>
                <a:tc>
                  <a:txBody>
                    <a:bodyPr/>
                    <a:lstStyle/>
                    <a:p>
                      <a:endParaRPr lang="en-GB" sz="1400"/>
                    </a:p>
                  </a:txBody>
                  <a:tcPr/>
                </a:tc>
                <a:tc>
                  <a:txBody>
                    <a:bodyPr/>
                    <a:lstStyle/>
                    <a:p>
                      <a:r>
                        <a:rPr lang="en-GB" sz="1400" dirty="0" smtClean="0"/>
                        <a:t>√</a:t>
                      </a:r>
                    </a:p>
                    <a:p>
                      <a:endParaRPr lang="en-GB" sz="1400" dirty="0"/>
                    </a:p>
                  </a:txBody>
                  <a:tcPr/>
                </a:tc>
                <a:tc>
                  <a:txBody>
                    <a:bodyPr/>
                    <a:lstStyle/>
                    <a:p>
                      <a:endParaRPr lang="en-GB" sz="1400"/>
                    </a:p>
                  </a:txBody>
                  <a:tcPr/>
                </a:tc>
                <a:tc>
                  <a:txBody>
                    <a:bodyPr/>
                    <a:lstStyle/>
                    <a:p>
                      <a:endParaRPr lang="en-US" dirty="0"/>
                    </a:p>
                  </a:txBody>
                  <a:tcPr/>
                </a:tc>
              </a:tr>
              <a:tr h="370840">
                <a:tc>
                  <a:txBody>
                    <a:bodyPr/>
                    <a:lstStyle/>
                    <a:p>
                      <a:r>
                        <a:rPr lang="en-GB" sz="1400" dirty="0" smtClean="0"/>
                        <a:t>To develop better leadership of learning and teaching</a:t>
                      </a:r>
                      <a:endParaRPr lang="en-GB" sz="1400" dirty="0"/>
                    </a:p>
                  </a:txBody>
                  <a:tcPr/>
                </a:tc>
                <a:tc>
                  <a:txBody>
                    <a:bodyPr/>
                    <a:lstStyle/>
                    <a:p>
                      <a:r>
                        <a:rPr lang="en-GB" sz="1400" dirty="0" smtClean="0"/>
                        <a:t>√</a:t>
                      </a:r>
                    </a:p>
                    <a:p>
                      <a:endParaRPr lang="en-GB" sz="1400" dirty="0"/>
                    </a:p>
                  </a:txBody>
                  <a:tcPr/>
                </a:tc>
                <a:tc>
                  <a:txBody>
                    <a:bodyPr/>
                    <a:lstStyle/>
                    <a:p>
                      <a:endParaRPr lang="en-GB" sz="1400"/>
                    </a:p>
                  </a:txBody>
                  <a:tcPr/>
                </a:tc>
                <a:tc>
                  <a:txBody>
                    <a:bodyPr/>
                    <a:lstStyle/>
                    <a:p>
                      <a:endParaRPr lang="en-GB" sz="1400"/>
                    </a:p>
                  </a:txBody>
                  <a:tcPr/>
                </a:tc>
                <a:tc>
                  <a:txBody>
                    <a:bodyPr/>
                    <a:lstStyle/>
                    <a:p>
                      <a:endParaRPr lang="en-US"/>
                    </a:p>
                  </a:txBody>
                  <a:tcPr/>
                </a:tc>
              </a:tr>
              <a:tr h="370840">
                <a:tc>
                  <a:txBody>
                    <a:bodyPr/>
                    <a:lstStyle/>
                    <a:p>
                      <a:r>
                        <a:rPr lang="en-GB" sz="1400" dirty="0" smtClean="0"/>
                        <a:t>Enhance the role of middle leaders</a:t>
                      </a:r>
                      <a:endParaRPr lang="en-GB" sz="1400" dirty="0"/>
                    </a:p>
                  </a:txBody>
                  <a:tcPr/>
                </a:tc>
                <a:tc>
                  <a:txBody>
                    <a:bodyPr/>
                    <a:lstStyle/>
                    <a:p>
                      <a:r>
                        <a:rPr lang="en-GB" sz="1400" dirty="0" smtClean="0"/>
                        <a:t>√</a:t>
                      </a:r>
                    </a:p>
                    <a:p>
                      <a:endParaRPr lang="en-GB" sz="1400" dirty="0"/>
                    </a:p>
                  </a:txBody>
                  <a:tcPr/>
                </a:tc>
                <a:tc>
                  <a:txBody>
                    <a:bodyPr/>
                    <a:lstStyle/>
                    <a:p>
                      <a:endParaRPr lang="en-GB" sz="1400"/>
                    </a:p>
                  </a:txBody>
                  <a:tcPr/>
                </a:tc>
                <a:tc>
                  <a:txBody>
                    <a:bodyPr/>
                    <a:lstStyle/>
                    <a:p>
                      <a:endParaRPr lang="en-GB" sz="1400"/>
                    </a:p>
                  </a:txBody>
                  <a:tcPr/>
                </a:tc>
                <a:tc>
                  <a:txBody>
                    <a:bodyPr/>
                    <a:lstStyle/>
                    <a:p>
                      <a:endParaRPr lang="en-US"/>
                    </a:p>
                  </a:txBody>
                  <a:tcPr/>
                </a:tc>
              </a:tr>
              <a:tr h="370840">
                <a:tc>
                  <a:txBody>
                    <a:bodyPr/>
                    <a:lstStyle/>
                    <a:p>
                      <a:r>
                        <a:rPr lang="en-GB" sz="1400" dirty="0" smtClean="0"/>
                        <a:t>Ensure performance management is challenging and fair</a:t>
                      </a:r>
                      <a:endParaRPr lang="en-GB" sz="1400" dirty="0"/>
                    </a:p>
                  </a:txBody>
                  <a:tcPr/>
                </a:tc>
                <a:tc>
                  <a:txBody>
                    <a:bodyPr/>
                    <a:lstStyle/>
                    <a:p>
                      <a:r>
                        <a:rPr lang="en-GB" sz="1400" dirty="0" smtClean="0"/>
                        <a:t>√</a:t>
                      </a:r>
                    </a:p>
                    <a:p>
                      <a:endParaRPr lang="en-GB" sz="1400" dirty="0"/>
                    </a:p>
                  </a:txBody>
                  <a:tcPr/>
                </a:tc>
                <a:tc>
                  <a:txBody>
                    <a:bodyPr/>
                    <a:lstStyle/>
                    <a:p>
                      <a:endParaRPr lang="en-GB" sz="1400"/>
                    </a:p>
                  </a:txBody>
                  <a:tcPr/>
                </a:tc>
                <a:tc>
                  <a:txBody>
                    <a:bodyPr/>
                    <a:lstStyle/>
                    <a:p>
                      <a:endParaRPr lang="en-GB" sz="1400"/>
                    </a:p>
                  </a:txBody>
                  <a:tcPr/>
                </a:tc>
                <a:tc>
                  <a:txBody>
                    <a:bodyPr/>
                    <a:lstStyle/>
                    <a:p>
                      <a:endParaRPr lang="en-US"/>
                    </a:p>
                  </a:txBody>
                  <a:tcPr/>
                </a:tc>
              </a:tr>
              <a:tr h="370840">
                <a:tc>
                  <a:txBody>
                    <a:bodyPr/>
                    <a:lstStyle/>
                    <a:p>
                      <a:r>
                        <a:rPr lang="en-GB" sz="1400" dirty="0" smtClean="0"/>
                        <a:t>Enhance the school</a:t>
                      </a:r>
                      <a:r>
                        <a:rPr lang="en-GB" sz="1400" baseline="0" dirty="0" smtClean="0"/>
                        <a:t> environment reflecting children’s ideas.</a:t>
                      </a:r>
                      <a:endParaRPr lang="en-GB" sz="1400" dirty="0"/>
                    </a:p>
                  </a:txBody>
                  <a:tcPr/>
                </a:tc>
                <a:tc>
                  <a:txBody>
                    <a:bodyPr/>
                    <a:lstStyle/>
                    <a:p>
                      <a:r>
                        <a:rPr lang="en-GB" sz="1400" dirty="0" smtClean="0"/>
                        <a:t>√</a:t>
                      </a:r>
                    </a:p>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221626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Self Evaluation- Leadership and Management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6283619"/>
              </p:ext>
            </p:extLst>
          </p:nvPr>
        </p:nvGraphicFramePr>
        <p:xfrm>
          <a:off x="457200" y="1600200"/>
          <a:ext cx="8229599" cy="4846319"/>
        </p:xfrm>
        <a:graphic>
          <a:graphicData uri="http://schemas.openxmlformats.org/drawingml/2006/table">
            <a:tbl>
              <a:tblPr firstRow="1" bandRow="1">
                <a:tableStyleId>{5C22544A-7EE6-4342-B048-85BDC9FD1C3A}</a:tableStyleId>
              </a:tblPr>
              <a:tblGrid>
                <a:gridCol w="2681057"/>
                <a:gridCol w="1180709"/>
                <a:gridCol w="1117130"/>
                <a:gridCol w="995717"/>
                <a:gridCol w="1127493"/>
                <a:gridCol w="1127493"/>
              </a:tblGrid>
              <a:tr h="370840">
                <a:tc>
                  <a:txBody>
                    <a:bodyPr/>
                    <a:lstStyle/>
                    <a:p>
                      <a:r>
                        <a:rPr lang="en-GB" sz="1400" dirty="0" smtClean="0"/>
                        <a:t>Descriptors</a:t>
                      </a:r>
                      <a:endParaRPr lang="en-GB" sz="1400" dirty="0"/>
                    </a:p>
                  </a:txBody>
                  <a:tcPr/>
                </a:tc>
                <a:tc>
                  <a:txBody>
                    <a:bodyPr/>
                    <a:lstStyle/>
                    <a:p>
                      <a:r>
                        <a:rPr lang="en-GB" sz="1400" dirty="0" smtClean="0"/>
                        <a:t>Outstanding</a:t>
                      </a:r>
                      <a:endParaRPr lang="en-GB" sz="1400" dirty="0"/>
                    </a:p>
                  </a:txBody>
                  <a:tcPr/>
                </a:tc>
                <a:tc>
                  <a:txBody>
                    <a:bodyPr/>
                    <a:lstStyle/>
                    <a:p>
                      <a:r>
                        <a:rPr lang="en-GB" sz="1400" dirty="0" smtClean="0"/>
                        <a:t>Good</a:t>
                      </a:r>
                      <a:endParaRPr lang="en-GB" sz="1400" dirty="0"/>
                    </a:p>
                  </a:txBody>
                  <a:tcPr/>
                </a:tc>
                <a:tc>
                  <a:txBody>
                    <a:bodyPr/>
                    <a:lstStyle/>
                    <a:p>
                      <a:r>
                        <a:rPr lang="en-GB" sz="1400" dirty="0" smtClean="0"/>
                        <a:t>Requires</a:t>
                      </a:r>
                      <a:r>
                        <a:rPr lang="en-GB" sz="1400" baseline="0" dirty="0" smtClean="0"/>
                        <a:t> Improvement</a:t>
                      </a:r>
                      <a:endParaRPr lang="en-GB" sz="1400" dirty="0"/>
                    </a:p>
                  </a:txBody>
                  <a:tcPr/>
                </a:tc>
                <a:tc>
                  <a:txBody>
                    <a:bodyPr/>
                    <a:lstStyle/>
                    <a:p>
                      <a:r>
                        <a:rPr lang="en-GB" sz="1400" dirty="0" smtClean="0"/>
                        <a:t>Inadequate</a:t>
                      </a:r>
                      <a:endParaRPr lang="en-GB" sz="1400" dirty="0"/>
                    </a:p>
                  </a:txBody>
                  <a:tcPr/>
                </a:tc>
                <a:tc>
                  <a:txBody>
                    <a:bodyPr/>
                    <a:lstStyle/>
                    <a:p>
                      <a:r>
                        <a:rPr lang="en-GB" sz="1400" dirty="0" smtClean="0"/>
                        <a:t>Notes</a:t>
                      </a:r>
                      <a:endParaRPr lang="en-GB" sz="1400" dirty="0"/>
                    </a:p>
                  </a:txBody>
                  <a:tcPr/>
                </a:tc>
              </a:tr>
              <a:tr h="370840">
                <a:tc>
                  <a:txBody>
                    <a:bodyPr/>
                    <a:lstStyle/>
                    <a:p>
                      <a:r>
                        <a:rPr lang="en-GB" sz="1200" dirty="0" smtClean="0"/>
                        <a:t>Leaders and governors are committed to setting high</a:t>
                      </a:r>
                      <a:r>
                        <a:rPr lang="en-GB" sz="1200" baseline="0" dirty="0" smtClean="0"/>
                        <a:t> expectations</a:t>
                      </a:r>
                      <a:endParaRPr lang="en-GB" sz="12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r>
                        <a:rPr lang="en-GB" sz="1200" dirty="0" smtClean="0"/>
                        <a:t>Leaders and governors focus consistently on improving outcomes for all pupils</a:t>
                      </a:r>
                      <a:endParaRPr lang="en-GB" sz="1200" dirty="0"/>
                    </a:p>
                  </a:txBody>
                  <a:tcPr/>
                </a:tc>
                <a:tc>
                  <a:txBody>
                    <a:bodyPr/>
                    <a:lstStyle/>
                    <a:p>
                      <a:endParaRPr lang="en-GB" dirty="0"/>
                    </a:p>
                  </a:txBody>
                  <a:tcPr/>
                </a:tc>
                <a:tc>
                  <a:txBody>
                    <a:bodyPr/>
                    <a:lstStyle/>
                    <a:p>
                      <a:r>
                        <a:rPr lang="en-GB" dirty="0" smtClean="0"/>
                        <a:t>√</a:t>
                      </a:r>
                    </a:p>
                    <a:p>
                      <a:endParaRPr lang="en-GB" dirty="0" smtClean="0"/>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200" dirty="0" smtClean="0"/>
                        <a:t>Leadership promotes equality of opportunity and diversity.</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
                      </a:r>
                    </a:p>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r>
                        <a:rPr lang="en-GB" sz="1200" dirty="0" smtClean="0"/>
                        <a:t>Pupils’ spiritual, moral, social and cultural development as well as British values are at the heart of the school</a:t>
                      </a:r>
                      <a:endParaRPr lang="en-GB" sz="1200" dirty="0"/>
                    </a:p>
                  </a:txBody>
                  <a:tcPr/>
                </a:tc>
                <a:tc>
                  <a:txBody>
                    <a:bodyPr/>
                    <a:lstStyle/>
                    <a:p>
                      <a:r>
                        <a:rPr lang="en-GB" dirty="0" smtClean="0"/>
                        <a:t>√</a:t>
                      </a:r>
                    </a:p>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r>
                        <a:rPr lang="en-GB" sz="1200" dirty="0" smtClean="0"/>
                        <a:t>Safeguarding is effective including protecting pupils from radicalisation and extremism</a:t>
                      </a:r>
                      <a:endParaRPr lang="en-GB" sz="12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sz="1200" dirty="0" smtClean="0"/>
                        <a:t>There is effective deployment of Pupil</a:t>
                      </a:r>
                      <a:r>
                        <a:rPr lang="en-GB" sz="1200" baseline="0" dirty="0" smtClean="0"/>
                        <a:t> Premium, SEND, Sports grant funding.</a:t>
                      </a:r>
                      <a:endParaRPr lang="en-GB" sz="1200" dirty="0"/>
                    </a:p>
                  </a:txBody>
                  <a:tcPr/>
                </a:tc>
                <a:tc>
                  <a:txBody>
                    <a:bodyPr/>
                    <a:lstStyle/>
                    <a:p>
                      <a:r>
                        <a:rPr lang="en-GB" dirty="0" smtClean="0"/>
                        <a:t>√</a:t>
                      </a: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4145075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5636</TotalTime>
  <Words>2258</Words>
  <Application>Microsoft Office PowerPoint</Application>
  <PresentationFormat>On-screen Show (4:3)</PresentationFormat>
  <Paragraphs>551</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Holy Trinity Catholic School Headteacher’s Report to Governors Spring 2016 </vt:lpstr>
      <vt:lpstr>Staffing</vt:lpstr>
      <vt:lpstr>School Numbers</vt:lpstr>
      <vt:lpstr>Pupil Premium expenditure Total allocated for 2015-2016 £22,500</vt:lpstr>
      <vt:lpstr>Just some of the events in Spring Term</vt:lpstr>
      <vt:lpstr>Assessment</vt:lpstr>
      <vt:lpstr>Staff Development</vt:lpstr>
      <vt:lpstr>Progress of school development plan</vt:lpstr>
      <vt:lpstr>Self Evaluation- Leadership and Management</vt:lpstr>
      <vt:lpstr>Self-Evaluation- Leadership and Management</vt:lpstr>
      <vt:lpstr>The Outcomes of pupils at the school </vt:lpstr>
      <vt:lpstr>Forecast Data for summer 2016</vt:lpstr>
      <vt:lpstr>Self Evaluation- Outcomes for pupils</vt:lpstr>
      <vt:lpstr>Early Years</vt:lpstr>
      <vt:lpstr>2014-2015</vt:lpstr>
      <vt:lpstr>Self Evaluation- Effectiveness of the Early Years</vt:lpstr>
      <vt:lpstr>Personal development, behaviour and welfare</vt:lpstr>
      <vt:lpstr>Attendance</vt:lpstr>
      <vt:lpstr>PowerPoint Presentation</vt:lpstr>
      <vt:lpstr>PowerPoint Presentation</vt:lpstr>
      <vt:lpstr>PowerPoint Presentation</vt:lpstr>
      <vt:lpstr>PowerPoint Presentation</vt:lpstr>
      <vt:lpstr>PowerPoint Presentation</vt:lpstr>
      <vt:lpstr>Quality of teaching, learning and assessment</vt:lpstr>
      <vt:lpstr>Self evaluation on the quality of teaching, learning and assessment</vt:lpstr>
      <vt:lpstr>PowerPoint Presentation</vt:lpstr>
      <vt:lpstr>Overall Effectiveness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RAISEonline Governor’s Presentation</dc:title>
  <dc:creator>Headteacher</dc:creator>
  <cp:lastModifiedBy>Admin</cp:lastModifiedBy>
  <cp:revision>94</cp:revision>
  <cp:lastPrinted>2016-03-01T14:51:24Z</cp:lastPrinted>
  <dcterms:created xsi:type="dcterms:W3CDTF">2015-11-02T12:57:11Z</dcterms:created>
  <dcterms:modified xsi:type="dcterms:W3CDTF">2016-03-14T14:38:58Z</dcterms:modified>
</cp:coreProperties>
</file>